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9"/>
  </p:notesMasterIdLst>
  <p:sldIdLst>
    <p:sldId id="328" r:id="rId2"/>
    <p:sldId id="319" r:id="rId3"/>
    <p:sldId id="315" r:id="rId4"/>
    <p:sldId id="318" r:id="rId5"/>
    <p:sldId id="314" r:id="rId6"/>
    <p:sldId id="280" r:id="rId7"/>
    <p:sldId id="256" r:id="rId8"/>
    <p:sldId id="317" r:id="rId9"/>
    <p:sldId id="281" r:id="rId10"/>
    <p:sldId id="257" r:id="rId11"/>
    <p:sldId id="258" r:id="rId12"/>
    <p:sldId id="259" r:id="rId13"/>
    <p:sldId id="260" r:id="rId14"/>
    <p:sldId id="261" r:id="rId15"/>
    <p:sldId id="262" r:id="rId16"/>
    <p:sldId id="264" r:id="rId17"/>
    <p:sldId id="265" r:id="rId18"/>
    <p:sldId id="266" r:id="rId19"/>
    <p:sldId id="267" r:id="rId20"/>
    <p:sldId id="288" r:id="rId21"/>
    <p:sldId id="296" r:id="rId22"/>
    <p:sldId id="295" r:id="rId23"/>
    <p:sldId id="289" r:id="rId24"/>
    <p:sldId id="306" r:id="rId25"/>
    <p:sldId id="291" r:id="rId26"/>
    <p:sldId id="308" r:id="rId27"/>
    <p:sldId id="307" r:id="rId28"/>
    <p:sldId id="304" r:id="rId29"/>
    <p:sldId id="293" r:id="rId30"/>
    <p:sldId id="309" r:id="rId31"/>
    <p:sldId id="294" r:id="rId32"/>
    <p:sldId id="297" r:id="rId33"/>
    <p:sldId id="298" r:id="rId34"/>
    <p:sldId id="310" r:id="rId35"/>
    <p:sldId id="305" r:id="rId36"/>
    <p:sldId id="299" r:id="rId37"/>
    <p:sldId id="311" r:id="rId38"/>
    <p:sldId id="300" r:id="rId39"/>
    <p:sldId id="312" r:id="rId40"/>
    <p:sldId id="313" r:id="rId41"/>
    <p:sldId id="316" r:id="rId42"/>
    <p:sldId id="325" r:id="rId43"/>
    <p:sldId id="330" r:id="rId44"/>
    <p:sldId id="331" r:id="rId45"/>
    <p:sldId id="332" r:id="rId46"/>
    <p:sldId id="333" r:id="rId47"/>
    <p:sldId id="334" r:id="rId48"/>
    <p:sldId id="327" r:id="rId49"/>
    <p:sldId id="268" r:id="rId50"/>
    <p:sldId id="269" r:id="rId51"/>
    <p:sldId id="271" r:id="rId52"/>
    <p:sldId id="272" r:id="rId53"/>
    <p:sldId id="273" r:id="rId54"/>
    <p:sldId id="274" r:id="rId55"/>
    <p:sldId id="282" r:id="rId56"/>
    <p:sldId id="283" r:id="rId57"/>
    <p:sldId id="335"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79" autoAdjust="0"/>
    <p:restoredTop sz="95253" autoAdjust="0"/>
  </p:normalViewPr>
  <p:slideViewPr>
    <p:cSldViewPr>
      <p:cViewPr>
        <p:scale>
          <a:sx n="75" d="100"/>
          <a:sy n="75" d="100"/>
        </p:scale>
        <p:origin x="2680" y="1032"/>
      </p:cViewPr>
      <p:guideLst>
        <p:guide orient="horz" pos="2160"/>
        <p:guide pos="2880"/>
      </p:guideLst>
    </p:cSldViewPr>
  </p:slideViewPr>
  <p:outlineViewPr>
    <p:cViewPr>
      <p:scale>
        <a:sx n="33" d="100"/>
        <a:sy n="33" d="100"/>
      </p:scale>
      <p:origin x="48" y="1147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988501-2CE8-494F-A22D-FFAAE0035291}" type="datetimeFigureOut">
              <a:rPr lang="en-US" smtClean="0"/>
              <a:t>3/31/20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8787F2-E867-4505-B1A6-A0B0A7249B07}" type="slidenum">
              <a:rPr lang="en-US" smtClean="0"/>
              <a:t>‹#›</a:t>
            </a:fld>
            <a:endParaRPr lang="en-US" dirty="0"/>
          </a:p>
        </p:txBody>
      </p:sp>
    </p:spTree>
    <p:extLst>
      <p:ext uri="{BB962C8B-B14F-4D97-AF65-F5344CB8AC3E}">
        <p14:creationId xmlns:p14="http://schemas.microsoft.com/office/powerpoint/2010/main" val="3335428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0CD2C30-3556-40D8-A96C-52805A9D0FC4}" type="datetime1">
              <a:rPr lang="en-US" smtClean="0"/>
              <a:t>3/31/20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936870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3097EE48-E677-480F-853F-FCBC3B53B762}" type="datetime1">
              <a:rPr lang="en-US" smtClean="0"/>
              <a:t>3/31/20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55317738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97EE48-E677-480F-853F-FCBC3B53B762}" type="datetime1">
              <a:rPr lang="en-US" smtClean="0"/>
              <a:t>3/31/20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416453725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97EE48-E677-480F-853F-FCBC3B53B762}" type="datetime1">
              <a:rPr lang="en-US" smtClean="0"/>
              <a:t>3/31/20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244020205"/>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97EE48-E677-480F-853F-FCBC3B53B762}" type="datetime1">
              <a:rPr lang="en-US" smtClean="0"/>
              <a:t>3/31/20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90773736"/>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97EE48-E677-480F-853F-FCBC3B53B762}" type="datetime1">
              <a:rPr lang="en-US" smtClean="0"/>
              <a:t>3/31/20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31662943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97EE48-E677-480F-853F-FCBC3B53B762}" type="datetime1">
              <a:rPr lang="en-US" smtClean="0"/>
              <a:t>3/31/20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583277641"/>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CB7BFF-9241-44E7-9CEC-73F5CF7353B9}" type="datetime1">
              <a:rPr lang="en-US" smtClean="0"/>
              <a:t>3/31/20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5365883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0330D80-6DAA-401C-9D73-9D97AB54249A}" type="datetime1">
              <a:rPr lang="en-US" smtClean="0"/>
              <a:t>3/31/20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210950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D348D8-80D6-46CD-B678-87230078C1C2}" type="datetime1">
              <a:rPr lang="en-US" smtClean="0"/>
              <a:t>3/31/20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48855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7274B3-9B4A-44F9-BB42-09D3C0B7EAC3}" type="datetime1">
              <a:rPr lang="en-US" smtClean="0"/>
              <a:t>3/31/20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85868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BD0477B-7741-4F54-85E1-BD56BC96FBBD}" type="datetime1">
              <a:rPr lang="en-US" smtClean="0"/>
              <a:t>3/31/20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167815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815CAA9-9E06-4779-B999-123F93F51F72}" type="datetime1">
              <a:rPr lang="en-US" smtClean="0"/>
              <a:t>3/31/20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222229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9418422-BDD5-48BE-87C1-5F81B9E206B9}" type="datetime1">
              <a:rPr lang="en-US" smtClean="0"/>
              <a:t>3/31/20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334328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352BB-2100-494F-8617-94432B1071F2}" type="datetime1">
              <a:rPr lang="en-US" smtClean="0"/>
              <a:t>3/31/20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640720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CA5F94-ABE7-498E-B137-7BC15ECBA858}" type="datetime1">
              <a:rPr lang="en-US" smtClean="0"/>
              <a:t>3/31/20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826868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C72A75-5877-4FB4-95A5-80AD7716FFB3}" type="datetime1">
              <a:rPr lang="en-US" smtClean="0"/>
              <a:t>3/31/20</a:t>
            </a:fld>
            <a:endParaRPr lang="en-US" dirty="0"/>
          </a:p>
        </p:txBody>
      </p:sp>
      <p:sp>
        <p:nvSpPr>
          <p:cNvPr id="6" name="Footer Placeholder 5"/>
          <p:cNvSpPr>
            <a:spLocks noGrp="1"/>
          </p:cNvSpPr>
          <p:nvPr>
            <p:ph type="ftr" sz="quarter" idx="11"/>
          </p:nvPr>
        </p:nvSpPr>
        <p:spPr>
          <a:xfrm>
            <a:off x="533400" y="6172200"/>
            <a:ext cx="5811724" cy="365125"/>
          </a:xfrm>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8427634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3097EE48-E677-480F-853F-FCBC3B53B762}" type="datetime1">
              <a:rPr lang="en-US" smtClean="0"/>
              <a:t>3/31/20</a:t>
            </a:fld>
            <a:endParaRPr lang="en-US" dirty="0"/>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16076347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 Id="rId3" Type="http://schemas.openxmlformats.org/officeDocument/2006/relationships/image" Target="../media/image1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omicsonline.org/in-vitro-in-vivo-correlation-ivivc-a-strategic-tool-in-drug-development-jbb.S3-001.php?aid=3484#corr"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pic>
        <p:nvPicPr>
          <p:cNvPr id="2" name="Picture 1"/>
          <p:cNvPicPr>
            <a:picLocks noChangeAspect="1"/>
          </p:cNvPicPr>
          <p:nvPr/>
        </p:nvPicPr>
        <p:blipFill>
          <a:blip r:embed="rId2"/>
          <a:stretch>
            <a:fillRect/>
          </a:stretch>
        </p:blipFill>
        <p:spPr>
          <a:xfrm>
            <a:off x="990600" y="0"/>
            <a:ext cx="6858000" cy="6858000"/>
          </a:xfrm>
          <a:prstGeom prst="rect">
            <a:avLst/>
          </a:prstGeom>
        </p:spPr>
      </p:pic>
    </p:spTree>
    <p:extLst>
      <p:ext uri="{BB962C8B-B14F-4D97-AF65-F5344CB8AC3E}">
        <p14:creationId xmlns:p14="http://schemas.microsoft.com/office/powerpoint/2010/main" val="2057451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915400" cy="5638800"/>
          </a:xfrm>
        </p:spPr>
        <p:txBody>
          <a:bodyPr>
            <a:normAutofit/>
          </a:bodyPr>
          <a:lstStyle/>
          <a:p>
            <a:pPr marL="0" indent="0" algn="ctr">
              <a:buNone/>
            </a:pPr>
            <a:r>
              <a:rPr lang="en-GB" sz="3200" b="1" u="sng" dirty="0" smtClean="0">
                <a:solidFill>
                  <a:srgbClr val="7030A0"/>
                </a:solidFill>
                <a:latin typeface="Tw Cen MT" panose="020B0602020104020603" pitchFamily="34" charset="0"/>
              </a:rPr>
              <a:t>In vitro-In vivo correlation</a:t>
            </a:r>
          </a:p>
          <a:p>
            <a:pPr marL="0" indent="0">
              <a:buNone/>
            </a:pPr>
            <a:r>
              <a:rPr lang="en-US" sz="2800" dirty="0" smtClean="0">
                <a:latin typeface="Tw Cen MT" panose="020B0602020104020603" pitchFamily="34" charset="0"/>
              </a:rPr>
              <a:t>The term correlation is a statically measure that frequently employed within the biopharmaceutics to indicate the process of establishing a relationship or connection</a:t>
            </a:r>
            <a:endParaRPr lang="en-US" sz="3200" dirty="0" smtClean="0">
              <a:latin typeface="Tw Cen MT" panose="020B0602020104020603" pitchFamily="34" charset="0"/>
            </a:endParaRPr>
          </a:p>
          <a:p>
            <a:pPr marL="0" indent="0" algn="ctr">
              <a:buNone/>
            </a:pPr>
            <a:r>
              <a:rPr lang="en-US" sz="3200" b="1" dirty="0" smtClean="0">
                <a:solidFill>
                  <a:srgbClr val="FF0000"/>
                </a:solidFill>
                <a:latin typeface="Tw Cen MT" panose="020B0602020104020603" pitchFamily="34" charset="0"/>
              </a:rPr>
              <a:t> </a:t>
            </a:r>
            <a:r>
              <a:rPr lang="en-US" sz="3200" b="1" u="sng" dirty="0" smtClean="0">
                <a:solidFill>
                  <a:srgbClr val="7030A0"/>
                </a:solidFill>
                <a:latin typeface="Tw Cen MT" panose="020B0602020104020603" pitchFamily="34" charset="0"/>
              </a:rPr>
              <a:t>The </a:t>
            </a:r>
            <a:r>
              <a:rPr lang="en-US" sz="3200" b="1" u="sng" dirty="0">
                <a:solidFill>
                  <a:srgbClr val="7030A0"/>
                </a:solidFill>
                <a:latin typeface="Tw Cen MT" panose="020B0602020104020603" pitchFamily="34" charset="0"/>
              </a:rPr>
              <a:t>Food and Drug Administration (FDA) defines</a:t>
            </a:r>
          </a:p>
          <a:p>
            <a:pPr marL="0" indent="0">
              <a:buNone/>
            </a:pPr>
            <a:r>
              <a:rPr lang="en-US" sz="2800" dirty="0" smtClean="0">
                <a:latin typeface="Tw Cen MT" panose="020B0602020104020603" pitchFamily="34" charset="0"/>
              </a:rPr>
              <a:t>“</a:t>
            </a:r>
            <a:r>
              <a:rPr lang="en-US" sz="2800" dirty="0">
                <a:latin typeface="Tw Cen MT" panose="020B0602020104020603" pitchFamily="34" charset="0"/>
              </a:rPr>
              <a:t>A predictive mathematical model describing the </a:t>
            </a:r>
            <a:r>
              <a:rPr lang="en-US" sz="2800" dirty="0" smtClean="0">
                <a:latin typeface="Tw Cen MT" panose="020B0602020104020603" pitchFamily="34" charset="0"/>
              </a:rPr>
              <a:t>relationship between </a:t>
            </a:r>
            <a:r>
              <a:rPr lang="en-US" sz="2800" dirty="0">
                <a:latin typeface="Tw Cen MT" panose="020B0602020104020603" pitchFamily="34" charset="0"/>
              </a:rPr>
              <a:t>an in-vitro property of a dosage form and an </a:t>
            </a:r>
            <a:r>
              <a:rPr lang="en-US" sz="2800" dirty="0" smtClean="0">
                <a:latin typeface="Tw Cen MT" panose="020B0602020104020603" pitchFamily="34" charset="0"/>
              </a:rPr>
              <a:t>in-vivo response”.</a:t>
            </a:r>
            <a:endParaRPr lang="en-US" sz="2800" dirty="0">
              <a:latin typeface="Tw Cen MT" panose="020B0602020104020603"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039792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91600" cy="6934200"/>
          </a:xfrm>
        </p:spPr>
        <p:txBody>
          <a:bodyPr>
            <a:normAutofit/>
          </a:bodyPr>
          <a:lstStyle/>
          <a:p>
            <a:pPr marL="0" indent="0" algn="ctr">
              <a:buNone/>
            </a:pPr>
            <a:r>
              <a:rPr lang="en-US" sz="2800" dirty="0" smtClean="0"/>
              <a:t> </a:t>
            </a:r>
            <a:r>
              <a:rPr lang="en-US" sz="3200" b="1" u="sng" dirty="0">
                <a:solidFill>
                  <a:srgbClr val="7030A0"/>
                </a:solidFill>
                <a:latin typeface="Tw Cen MT" panose="020B0602020104020603" pitchFamily="34" charset="0"/>
              </a:rPr>
              <a:t>The United States Pharmacopoeia (USP) also defines</a:t>
            </a:r>
          </a:p>
          <a:p>
            <a:pPr marL="0" indent="0">
              <a:buNone/>
            </a:pPr>
            <a:r>
              <a:rPr lang="en-US" sz="2800" dirty="0" smtClean="0">
                <a:latin typeface="Tw Cen MT" panose="020B0602020104020603" pitchFamily="34" charset="0"/>
              </a:rPr>
              <a:t>“</a:t>
            </a:r>
            <a:r>
              <a:rPr lang="en-US" sz="2800" dirty="0">
                <a:latin typeface="Tw Cen MT" panose="020B0602020104020603" pitchFamily="34" charset="0"/>
              </a:rPr>
              <a:t>The establishment of a relationship between a </a:t>
            </a:r>
            <a:r>
              <a:rPr lang="en-US" sz="2800" dirty="0" smtClean="0">
                <a:latin typeface="Tw Cen MT" panose="020B0602020104020603" pitchFamily="34" charset="0"/>
              </a:rPr>
              <a:t>biological property</a:t>
            </a:r>
            <a:r>
              <a:rPr lang="en-US" sz="2800" dirty="0">
                <a:latin typeface="Tw Cen MT" panose="020B0602020104020603" pitchFamily="34" charset="0"/>
              </a:rPr>
              <a:t>, or a parameter derived from a biological </a:t>
            </a:r>
            <a:r>
              <a:rPr lang="en-US" sz="2800" dirty="0" smtClean="0">
                <a:latin typeface="Tw Cen MT" panose="020B0602020104020603" pitchFamily="34" charset="0"/>
              </a:rPr>
              <a:t>property produced </a:t>
            </a:r>
            <a:r>
              <a:rPr lang="en-US" sz="2800" dirty="0">
                <a:latin typeface="Tw Cen MT" panose="020B0602020104020603" pitchFamily="34" charset="0"/>
              </a:rPr>
              <a:t>from a dosage form, and a physicochemical property </a:t>
            </a:r>
            <a:r>
              <a:rPr lang="en-US" sz="2800" dirty="0" smtClean="0">
                <a:latin typeface="Tw Cen MT" panose="020B0602020104020603" pitchFamily="34" charset="0"/>
              </a:rPr>
              <a:t>of the </a:t>
            </a:r>
            <a:r>
              <a:rPr lang="en-US" sz="2800" dirty="0">
                <a:latin typeface="Tw Cen MT" panose="020B0602020104020603" pitchFamily="34" charset="0"/>
              </a:rPr>
              <a:t>same dosage form</a:t>
            </a:r>
            <a:r>
              <a:rPr lang="en-US" sz="2800" dirty="0" smtClean="0">
                <a:latin typeface="Tw Cen MT" panose="020B0602020104020603" pitchFamily="34" charset="0"/>
              </a:rPr>
              <a:t>”. </a:t>
            </a:r>
            <a:r>
              <a:rPr lang="en-US" sz="2800" dirty="0">
                <a:latin typeface="Tw Cen MT" panose="020B0602020104020603" pitchFamily="34" charset="0"/>
              </a:rPr>
              <a:t>between in vivo and in vitro variables.</a:t>
            </a:r>
          </a:p>
          <a:p>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3938590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552770"/>
            <a:ext cx="8915400" cy="5334000"/>
          </a:xfrm>
        </p:spPr>
        <p:txBody>
          <a:bodyPr>
            <a:normAutofit/>
          </a:bodyPr>
          <a:lstStyle/>
          <a:p>
            <a:r>
              <a:rPr lang="en-US" sz="2800" dirty="0" smtClean="0">
                <a:latin typeface="Tw Cen MT" panose="020B0602020104020603" pitchFamily="34" charset="0"/>
              </a:rPr>
              <a:t>From Biopharmaceutics standpoint, correlation could be referred to as the relationship between appropriate in vitro drug release data and in vivo absorption parameters.</a:t>
            </a:r>
          </a:p>
          <a:p>
            <a:endParaRPr lang="en-US" sz="2800" dirty="0" smtClean="0">
              <a:latin typeface="Tw Cen MT" panose="020B0602020104020603" pitchFamily="34" charset="0"/>
            </a:endParaRPr>
          </a:p>
          <a:p>
            <a:endParaRPr lang="en-US" sz="2800" dirty="0">
              <a:latin typeface="Tw Cen MT" panose="020B0602020104020603" pitchFamily="34" charset="0"/>
            </a:endParaRPr>
          </a:p>
          <a:p>
            <a:r>
              <a:rPr lang="en-US" sz="2800" dirty="0" smtClean="0">
                <a:latin typeface="Tw Cen MT" panose="020B0602020104020603" pitchFamily="34" charset="0"/>
              </a:rPr>
              <a:t>The absorption of drug entity into the systemic circulation depends upon the drug release in the system.</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2564833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763000" cy="5334000"/>
          </a:xfrm>
        </p:spPr>
        <p:txBody>
          <a:bodyPr>
            <a:normAutofit/>
          </a:bodyPr>
          <a:lstStyle/>
          <a:p>
            <a:r>
              <a:rPr lang="en-US" sz="2800" dirty="0">
                <a:latin typeface="Tw Cen MT" panose="020B0602020104020603" pitchFamily="34" charset="0"/>
              </a:rPr>
              <a:t>This in turn governed by the dissolution of the drug from the </a:t>
            </a:r>
            <a:r>
              <a:rPr lang="en-US" sz="2800" dirty="0" smtClean="0">
                <a:latin typeface="Tw Cen MT" panose="020B0602020104020603" pitchFamily="34" charset="0"/>
              </a:rPr>
              <a:t>formulation.</a:t>
            </a:r>
            <a:endParaRPr lang="en-US" sz="2800" dirty="0">
              <a:latin typeface="Tw Cen MT" panose="020B0602020104020603" pitchFamily="34" charset="0"/>
            </a:endParaRPr>
          </a:p>
          <a:p>
            <a:endParaRPr lang="en-US" sz="2800" dirty="0" smtClean="0">
              <a:latin typeface="Tw Cen MT" panose="020B0602020104020603" pitchFamily="34" charset="0"/>
            </a:endParaRPr>
          </a:p>
          <a:p>
            <a:endParaRPr lang="en-US" sz="2800" dirty="0">
              <a:latin typeface="Tw Cen MT" panose="020B0602020104020603" pitchFamily="34" charset="0"/>
            </a:endParaRPr>
          </a:p>
          <a:p>
            <a:r>
              <a:rPr lang="en-US" sz="2800" dirty="0" smtClean="0">
                <a:latin typeface="Tw Cen MT" panose="020B0602020104020603" pitchFamily="34" charset="0"/>
              </a:rPr>
              <a:t>The emergence of correlation between the in vivo and in vitro studies has opened a new arena making the dissolution analysis of dosage form, the single most important test to predict the in vivo performance of the formulation.</a:t>
            </a:r>
            <a:endParaRPr lang="en-US" sz="2800" dirty="0">
              <a:latin typeface="Tw Cen MT" panose="020B0602020104020603"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4128759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33" y="533400"/>
            <a:ext cx="8229600" cy="1143000"/>
          </a:xfrm>
        </p:spPr>
        <p:txBody>
          <a:bodyPr>
            <a:normAutofit/>
          </a:bodyPr>
          <a:lstStyle/>
          <a:p>
            <a:r>
              <a:rPr lang="en-US" sz="4400" b="1" u="sng" dirty="0" smtClean="0">
                <a:solidFill>
                  <a:srgbClr val="7030A0"/>
                </a:solidFill>
              </a:rPr>
              <a:t>Need for IVIVC</a:t>
            </a:r>
            <a:endParaRPr lang="en-US" sz="4400" b="1" u="sng" dirty="0">
              <a:solidFill>
                <a:srgbClr val="7030A0"/>
              </a:solidFill>
            </a:endParaRPr>
          </a:p>
        </p:txBody>
      </p:sp>
      <p:sp>
        <p:nvSpPr>
          <p:cNvPr id="3" name="Content Placeholder 2"/>
          <p:cNvSpPr>
            <a:spLocks noGrp="1"/>
          </p:cNvSpPr>
          <p:nvPr>
            <p:ph idx="1"/>
          </p:nvPr>
        </p:nvSpPr>
        <p:spPr>
          <a:xfrm>
            <a:off x="135033" y="1981200"/>
            <a:ext cx="8763000" cy="3962400"/>
          </a:xfrm>
        </p:spPr>
        <p:txBody>
          <a:bodyPr>
            <a:normAutofit/>
          </a:bodyPr>
          <a:lstStyle/>
          <a:p>
            <a:r>
              <a:rPr lang="en-US" sz="2800" dirty="0" smtClean="0">
                <a:latin typeface="Tw Cen MT" panose="020B0602020104020603" pitchFamily="34" charset="0"/>
              </a:rPr>
              <a:t>Growing need for a tool to reliably correlate in vitro and in vivo drug dissolution data so that new formulation, certain scale up and post approval changes can be implemented without performing in vivo studies because tool can serve as a surrogate for in vivo clinical studies</a:t>
            </a:r>
          </a:p>
          <a:p>
            <a:pPr marL="0" indent="0">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422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8534400" cy="5867400"/>
          </a:xfrm>
        </p:spPr>
        <p:txBody>
          <a:bodyPr>
            <a:normAutofit/>
          </a:bodyPr>
          <a:lstStyle/>
          <a:p>
            <a:r>
              <a:rPr lang="en-US" sz="2800" dirty="0">
                <a:latin typeface="Tw Cen MT" panose="020B0602020104020603" pitchFamily="34" charset="0"/>
              </a:rPr>
              <a:t>Such a tool can shortens formulation development time, optimizes the use of resources, improves overall drug dosage form quality</a:t>
            </a:r>
            <a:r>
              <a:rPr lang="en-US" sz="2800" dirty="0" smtClean="0">
                <a:latin typeface="Tw Cen MT" panose="020B0602020104020603" pitchFamily="34" charset="0"/>
              </a:rPr>
              <a:t>.</a:t>
            </a:r>
          </a:p>
          <a:p>
            <a:r>
              <a:rPr lang="en-US" sz="2800" dirty="0" smtClean="0">
                <a:latin typeface="Tw Cen MT" panose="020B0602020104020603" pitchFamily="34" charset="0"/>
              </a:rPr>
              <a:t>IVIVC is an invaluable mathematical tool that can be in the development of new formulation to reduce the number of clinical pharmacokinetics studies during product optimization.</a:t>
            </a:r>
            <a:endParaRPr lang="en-US" sz="2800" dirty="0">
              <a:latin typeface="Tw Cen MT" panose="020B0602020104020603" pitchFamily="34" charset="0"/>
            </a:endParaRPr>
          </a:p>
          <a:p>
            <a:pPr lvl="0"/>
            <a:r>
              <a:rPr lang="en-US" sz="2800" dirty="0">
                <a:solidFill>
                  <a:prstClr val="black"/>
                </a:solidFill>
                <a:latin typeface="Tw Cen MT" panose="020B0602020104020603" pitchFamily="34" charset="0"/>
              </a:rPr>
              <a:t>Increased Activity in developing IVIVCs indicates the values of IVIVCs to the pharmaceutical industry and have been main focus of attention of pharmaceutical industry.</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760031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normAutofit/>
          </a:bodyPr>
          <a:lstStyle/>
          <a:p>
            <a:r>
              <a:rPr lang="en-US" sz="3600" b="1" u="sng" dirty="0">
                <a:solidFill>
                  <a:srgbClr val="7030A0"/>
                </a:solidFill>
              </a:rPr>
              <a:t>Developing the </a:t>
            </a:r>
            <a:r>
              <a:rPr lang="en-US" sz="3600" b="1" u="sng" dirty="0" smtClean="0">
                <a:solidFill>
                  <a:srgbClr val="7030A0"/>
                </a:solidFill>
              </a:rPr>
              <a:t>correlation</a:t>
            </a:r>
            <a:endParaRPr lang="en-US" sz="3600" dirty="0">
              <a:solidFill>
                <a:srgbClr val="7030A0"/>
              </a:solidFill>
            </a:endParaRPr>
          </a:p>
        </p:txBody>
      </p:sp>
      <p:sp>
        <p:nvSpPr>
          <p:cNvPr id="3" name="Content Placeholder 2"/>
          <p:cNvSpPr>
            <a:spLocks noGrp="1"/>
          </p:cNvSpPr>
          <p:nvPr>
            <p:ph idx="1"/>
          </p:nvPr>
        </p:nvSpPr>
        <p:spPr>
          <a:xfrm>
            <a:off x="152400" y="1066800"/>
            <a:ext cx="8915400" cy="5059363"/>
          </a:xfrm>
        </p:spPr>
        <p:txBody>
          <a:bodyPr>
            <a:normAutofit/>
          </a:bodyPr>
          <a:lstStyle/>
          <a:p>
            <a:pPr lvl="0"/>
            <a:r>
              <a:rPr lang="en-US" sz="2800" b="1" dirty="0">
                <a:latin typeface="Tw Cen MT" panose="020B0602020104020603" pitchFamily="34" charset="0"/>
              </a:rPr>
              <a:t>Data obtained</a:t>
            </a:r>
            <a:r>
              <a:rPr lang="en-US" sz="2800" dirty="0">
                <a:latin typeface="Tw Cen MT" panose="020B0602020104020603" pitchFamily="34" charset="0"/>
              </a:rPr>
              <a:t> from human studies are required for regulatory consideration of the </a:t>
            </a:r>
            <a:r>
              <a:rPr lang="en-US" sz="2800" dirty="0" smtClean="0">
                <a:latin typeface="Tw Cen MT" panose="020B0602020104020603" pitchFamily="34" charset="0"/>
              </a:rPr>
              <a:t>correlation</a:t>
            </a:r>
            <a:endParaRPr lang="en-US" sz="2800" dirty="0">
              <a:latin typeface="Tw Cen MT" panose="020B0602020104020603" pitchFamily="34" charset="0"/>
            </a:endParaRPr>
          </a:p>
          <a:p>
            <a:pPr lvl="0"/>
            <a:endParaRPr lang="en-US" sz="2800" dirty="0" smtClean="0">
              <a:latin typeface="Tw Cen MT" panose="020B0602020104020603" pitchFamily="34" charset="0"/>
            </a:endParaRPr>
          </a:p>
          <a:p>
            <a:pPr lvl="0"/>
            <a:r>
              <a:rPr lang="en-US" sz="2800" dirty="0" smtClean="0">
                <a:latin typeface="Tw Cen MT" panose="020B0602020104020603" pitchFamily="34" charset="0"/>
              </a:rPr>
              <a:t>Two </a:t>
            </a:r>
            <a:r>
              <a:rPr lang="en-US" sz="2800" dirty="0">
                <a:latin typeface="Tw Cen MT" panose="020B0602020104020603" pitchFamily="34" charset="0"/>
              </a:rPr>
              <a:t>or more </a:t>
            </a:r>
            <a:r>
              <a:rPr lang="en-US" sz="2800" b="1" dirty="0">
                <a:latin typeface="Tw Cen MT" panose="020B0602020104020603" pitchFamily="34" charset="0"/>
              </a:rPr>
              <a:t>drug product formulations</a:t>
            </a:r>
            <a:r>
              <a:rPr lang="en-US" sz="2800" dirty="0">
                <a:latin typeface="Tw Cen MT" panose="020B0602020104020603" pitchFamily="34" charset="0"/>
              </a:rPr>
              <a:t> with different release rates are developed and </a:t>
            </a:r>
          </a:p>
          <a:p>
            <a:pPr lvl="0"/>
            <a:endParaRPr lang="en-US" sz="2800" dirty="0" smtClean="0">
              <a:latin typeface="Tw Cen MT" panose="020B0602020104020603" pitchFamily="34" charset="0"/>
            </a:endParaRPr>
          </a:p>
          <a:p>
            <a:pPr lvl="0"/>
            <a:r>
              <a:rPr lang="en-US" sz="2800" dirty="0" smtClean="0">
                <a:latin typeface="Tw Cen MT" panose="020B0602020104020603" pitchFamily="34" charset="0"/>
              </a:rPr>
              <a:t>Their </a:t>
            </a:r>
            <a:r>
              <a:rPr lang="en-US" sz="2800" b="1" dirty="0">
                <a:latin typeface="Tw Cen MT" panose="020B0602020104020603" pitchFamily="34" charset="0"/>
              </a:rPr>
              <a:t>in vitro</a:t>
            </a:r>
            <a:r>
              <a:rPr lang="en-US" sz="2800" b="1" i="1" dirty="0">
                <a:latin typeface="Tw Cen MT" panose="020B0602020104020603" pitchFamily="34" charset="0"/>
              </a:rPr>
              <a:t> </a:t>
            </a:r>
            <a:r>
              <a:rPr lang="en-US" sz="2800" b="1" dirty="0">
                <a:latin typeface="Tw Cen MT" panose="020B0602020104020603" pitchFamily="34" charset="0"/>
              </a:rPr>
              <a:t>dissolution profiles</a:t>
            </a:r>
            <a:r>
              <a:rPr lang="en-US" sz="2800" dirty="0">
                <a:latin typeface="Tw Cen MT" panose="020B0602020104020603" pitchFamily="34" charset="0"/>
              </a:rPr>
              <a:t> generated using an appropriate dissolution </a:t>
            </a:r>
            <a:r>
              <a:rPr lang="en-US" sz="2800" dirty="0" smtClean="0">
                <a:latin typeface="Tw Cen MT" panose="020B0602020104020603" pitchFamily="34" charset="0"/>
              </a:rPr>
              <a:t>method</a:t>
            </a:r>
            <a:endParaRPr lang="en-US" sz="2800" dirty="0">
              <a:latin typeface="Tw Cen MT" panose="020B0602020104020603" pitchFamily="34" charset="0"/>
            </a:endParaRPr>
          </a:p>
          <a:p>
            <a:pPr lvl="0"/>
            <a:endParaRPr lang="en-US" sz="2800" dirty="0">
              <a:latin typeface="Tw Cen MT" panose="020B0602020104020603"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3710222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534400" cy="4572000"/>
          </a:xfrm>
        </p:spPr>
        <p:txBody>
          <a:bodyPr>
            <a:normAutofit/>
          </a:bodyPr>
          <a:lstStyle/>
          <a:p>
            <a:pPr lvl="0"/>
            <a:r>
              <a:rPr lang="en-US" sz="2800" dirty="0">
                <a:latin typeface="Tw Cen MT" panose="020B0602020104020603" pitchFamily="34" charset="0"/>
              </a:rPr>
              <a:t>Usage of </a:t>
            </a:r>
            <a:r>
              <a:rPr lang="en-US" sz="2800" b="1" dirty="0">
                <a:latin typeface="Tw Cen MT" panose="020B0602020104020603" pitchFamily="34" charset="0"/>
              </a:rPr>
              <a:t>same dissolution method</a:t>
            </a:r>
            <a:r>
              <a:rPr lang="en-US" sz="2800" dirty="0">
                <a:latin typeface="Tw Cen MT" panose="020B0602020104020603" pitchFamily="34" charset="0"/>
              </a:rPr>
              <a:t> for all the formulations, </a:t>
            </a:r>
            <a:r>
              <a:rPr lang="en-US" sz="2800" dirty="0" smtClean="0">
                <a:latin typeface="Tw Cen MT" panose="020B0602020104020603" pitchFamily="34" charset="0"/>
              </a:rPr>
              <a:t>and</a:t>
            </a:r>
          </a:p>
          <a:p>
            <a:pPr marL="0" lvl="0" indent="0">
              <a:buNone/>
            </a:pPr>
            <a:endParaRPr lang="en-US" sz="2800" dirty="0">
              <a:latin typeface="Tw Cen MT" panose="020B0602020104020603" pitchFamily="34" charset="0"/>
            </a:endParaRPr>
          </a:p>
          <a:p>
            <a:pPr lvl="0"/>
            <a:r>
              <a:rPr lang="en-US" sz="2800" b="1" dirty="0">
                <a:latin typeface="Tw Cen MT" panose="020B0602020104020603" pitchFamily="34" charset="0"/>
              </a:rPr>
              <a:t>Plasma concentration data</a:t>
            </a:r>
            <a:r>
              <a:rPr lang="en-US" sz="2800" dirty="0">
                <a:latin typeface="Tw Cen MT" panose="020B0602020104020603" pitchFamily="34" charset="0"/>
              </a:rPr>
              <a:t> from a bioavailability study for each of the formulations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173231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2700"/>
            <a:ext cx="7488333" cy="1295400"/>
          </a:xfrm>
        </p:spPr>
        <p:txBody>
          <a:bodyPr/>
          <a:lstStyle/>
          <a:p>
            <a:r>
              <a:rPr lang="en-US" b="1" dirty="0" smtClean="0"/>
              <a:t>Factors Affecting IVIVC</a:t>
            </a:r>
            <a:endParaRPr lang="en-US" b="1" dirty="0"/>
          </a:p>
        </p:txBody>
      </p:sp>
      <p:pic>
        <p:nvPicPr>
          <p:cNvPr id="5" name="Content Placeholder 4"/>
          <p:cNvPicPr>
            <a:picLocks noGrp="1"/>
          </p:cNvPicPr>
          <p:nvPr>
            <p:ph idx="1"/>
          </p:nvPr>
        </p:nvPicPr>
        <p:blipFill>
          <a:blip r:embed="rId2"/>
          <a:stretch>
            <a:fillRect/>
          </a:stretch>
        </p:blipFill>
        <p:spPr>
          <a:xfrm>
            <a:off x="838200" y="1600200"/>
            <a:ext cx="6781800" cy="3965578"/>
          </a:xfrm>
          <a:prstGeom prst="rect">
            <a:avLst/>
          </a:prstGeom>
        </p:spPr>
      </p:pic>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33607552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normAutofit fontScale="90000"/>
          </a:bodyPr>
          <a:lstStyle/>
          <a:p>
            <a:r>
              <a:rPr lang="en-US" sz="3600" b="1" u="sng" dirty="0" smtClean="0"/>
              <a:t>Parameters of In vivo and In vitro studies</a:t>
            </a:r>
            <a:endParaRPr lang="en-US" sz="3600" b="1" u="sn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14400"/>
            <a:ext cx="8839200"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0295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fontScale="90000"/>
          </a:bodyPr>
          <a:lstStyle/>
          <a:p>
            <a:pPr algn="l"/>
            <a:r>
              <a:rPr lang="en-GB" b="1" u="sng" dirty="0" smtClean="0"/>
              <a:t/>
            </a:r>
            <a:br>
              <a:rPr lang="en-GB" b="1" u="sng" dirty="0" smtClean="0"/>
            </a:br>
            <a:r>
              <a:rPr lang="en-US" dirty="0"/>
              <a:t/>
            </a:r>
            <a:br>
              <a:rPr lang="en-US" dirty="0"/>
            </a:br>
            <a:endParaRPr lang="en-US" dirty="0">
              <a:solidFill>
                <a:srgbClr val="FF0000"/>
              </a:solidFill>
            </a:endParaRPr>
          </a:p>
        </p:txBody>
      </p:sp>
      <p:sp>
        <p:nvSpPr>
          <p:cNvPr id="3" name="Content Placeholder 2"/>
          <p:cNvSpPr>
            <a:spLocks noGrp="1"/>
          </p:cNvSpPr>
          <p:nvPr>
            <p:ph idx="1"/>
          </p:nvPr>
        </p:nvSpPr>
        <p:spPr>
          <a:xfrm>
            <a:off x="381000" y="838200"/>
            <a:ext cx="8458200" cy="5883274"/>
          </a:xfrm>
        </p:spPr>
        <p:txBody>
          <a:bodyPr>
            <a:normAutofit/>
          </a:bodyPr>
          <a:lstStyle/>
          <a:p>
            <a:pPr marL="0" indent="0">
              <a:buNone/>
            </a:pPr>
            <a:r>
              <a:rPr lang="en-GB" sz="4800" b="1" u="sng" dirty="0">
                <a:solidFill>
                  <a:srgbClr val="7030A0"/>
                </a:solidFill>
                <a:latin typeface="Times New Roman" panose="02020603050405020304" pitchFamily="18" charset="0"/>
                <a:cs typeface="Times New Roman" panose="02020603050405020304" pitchFamily="18" charset="0"/>
              </a:rPr>
              <a:t>INVIVO-INVITRO </a:t>
            </a:r>
            <a:r>
              <a:rPr lang="en-GB" sz="4800" b="1" u="sng" dirty="0" smtClean="0">
                <a:solidFill>
                  <a:srgbClr val="7030A0"/>
                </a:solidFill>
                <a:latin typeface="Times New Roman" panose="02020603050405020304" pitchFamily="18" charset="0"/>
                <a:cs typeface="Times New Roman" panose="02020603050405020304" pitchFamily="18" charset="0"/>
              </a:rPr>
              <a:t>CORRELATION</a:t>
            </a:r>
            <a:br>
              <a:rPr lang="en-GB" sz="4800" b="1" u="sng" dirty="0" smtClean="0">
                <a:solidFill>
                  <a:srgbClr val="7030A0"/>
                </a:solidFill>
                <a:latin typeface="Times New Roman" panose="02020603050405020304" pitchFamily="18" charset="0"/>
                <a:cs typeface="Times New Roman" panose="02020603050405020304" pitchFamily="18" charset="0"/>
              </a:rPr>
            </a:br>
            <a:r>
              <a:rPr lang="en-GB" sz="4800" b="1" u="sng" dirty="0" smtClean="0">
                <a:solidFill>
                  <a:srgbClr val="7030A0"/>
                </a:solidFill>
                <a:latin typeface="Times New Roman" panose="02020603050405020304" pitchFamily="18" charset="0"/>
                <a:cs typeface="Times New Roman" panose="02020603050405020304" pitchFamily="18" charset="0"/>
              </a:rPr>
              <a:t>IVIVC OF DIFFERENT PARAMETERS</a:t>
            </a:r>
            <a:endParaRPr lang="en-US" sz="4800" b="1" dirty="0" smtClean="0">
              <a:solidFill>
                <a:srgbClr val="7030A0"/>
              </a:solidFill>
              <a:latin typeface="Times New Roman" panose="02020603050405020304" pitchFamily="18" charset="0"/>
              <a:cs typeface="Times New Roman" panose="02020603050405020304" pitchFamily="18" charset="0"/>
            </a:endParaRPr>
          </a:p>
          <a:p>
            <a:pPr marL="0" indent="0" algn="r">
              <a:buNone/>
            </a:pPr>
            <a:endParaRPr lang="en-US" sz="2400" b="1" dirty="0" smtClean="0">
              <a:solidFill>
                <a:srgbClr val="FF0000"/>
              </a:solidFill>
            </a:endParaRPr>
          </a:p>
          <a:p>
            <a:pPr marL="0" indent="0" algn="ctr">
              <a:buNone/>
            </a:pPr>
            <a:endParaRPr lang="en-US" sz="4800" b="1"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593698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4000" b="1" i="1" u="sng" dirty="0" smtClean="0">
                <a:solidFill>
                  <a:srgbClr val="7030A0"/>
                </a:solidFill>
              </a:rPr>
              <a:t>IVIVC CORRELATION LEVELS</a:t>
            </a:r>
            <a:endParaRPr lang="en-US" sz="4000" i="1" dirty="0">
              <a:solidFill>
                <a:srgbClr val="7030A0"/>
              </a:solidFill>
            </a:endParaRPr>
          </a:p>
        </p:txBody>
      </p:sp>
      <p:sp>
        <p:nvSpPr>
          <p:cNvPr id="3" name="Content Placeholder 2"/>
          <p:cNvSpPr>
            <a:spLocks noGrp="1"/>
          </p:cNvSpPr>
          <p:nvPr>
            <p:ph idx="1"/>
          </p:nvPr>
        </p:nvSpPr>
        <p:spPr>
          <a:xfrm>
            <a:off x="152400" y="1295400"/>
            <a:ext cx="8839200" cy="5334000"/>
          </a:xfrm>
        </p:spPr>
        <p:txBody>
          <a:bodyPr/>
          <a:lstStyle/>
          <a:p>
            <a:pPr lvl="0"/>
            <a:r>
              <a:rPr lang="en-US" sz="2800" dirty="0">
                <a:latin typeface="Tw Cen MT" panose="020B0602020104020603" pitchFamily="34" charset="0"/>
              </a:rPr>
              <a:t>Five correlation levels have been defined in the IVIVC FDA guidance.</a:t>
            </a:r>
          </a:p>
          <a:p>
            <a:pPr lvl="0">
              <a:buFont typeface="Wingdings" panose="05000000000000000000" pitchFamily="2" charset="2"/>
              <a:buChar char="Ø"/>
            </a:pPr>
            <a:r>
              <a:rPr lang="en-US" sz="2800" b="1" i="1" dirty="0">
                <a:solidFill>
                  <a:srgbClr val="7030A0"/>
                </a:solidFill>
                <a:latin typeface="Tw Cen MT" panose="020B0602020104020603" pitchFamily="34" charset="0"/>
              </a:rPr>
              <a:t>Level A </a:t>
            </a:r>
            <a:r>
              <a:rPr lang="en-US" sz="2800" b="1" i="1" dirty="0" smtClean="0">
                <a:solidFill>
                  <a:srgbClr val="7030A0"/>
                </a:solidFill>
                <a:latin typeface="Tw Cen MT" panose="020B0602020104020603" pitchFamily="34" charset="0"/>
              </a:rPr>
              <a:t>Correlation</a:t>
            </a:r>
            <a:endParaRPr lang="en-US" sz="2800" dirty="0">
              <a:solidFill>
                <a:srgbClr val="7030A0"/>
              </a:solidFill>
              <a:latin typeface="Tw Cen MT" panose="020B0602020104020603" pitchFamily="34" charset="0"/>
            </a:endParaRPr>
          </a:p>
          <a:p>
            <a:pPr lvl="0">
              <a:buFont typeface="Wingdings" panose="05000000000000000000" pitchFamily="2" charset="2"/>
              <a:buChar char="Ø"/>
            </a:pPr>
            <a:r>
              <a:rPr lang="en-US" sz="2800" b="1" i="1" dirty="0" smtClean="0">
                <a:solidFill>
                  <a:srgbClr val="7030A0"/>
                </a:solidFill>
                <a:latin typeface="Tw Cen MT" panose="020B0602020104020603" pitchFamily="34" charset="0"/>
              </a:rPr>
              <a:t>Level </a:t>
            </a:r>
            <a:r>
              <a:rPr lang="en-US" sz="2800" b="1" i="1" dirty="0">
                <a:solidFill>
                  <a:srgbClr val="7030A0"/>
                </a:solidFill>
                <a:latin typeface="Tw Cen MT" panose="020B0602020104020603" pitchFamily="34" charset="0"/>
              </a:rPr>
              <a:t>B </a:t>
            </a:r>
            <a:r>
              <a:rPr lang="en-US" sz="2800" b="1" i="1" dirty="0" smtClean="0">
                <a:solidFill>
                  <a:srgbClr val="7030A0"/>
                </a:solidFill>
                <a:latin typeface="Tw Cen MT" panose="020B0602020104020603" pitchFamily="34" charset="0"/>
              </a:rPr>
              <a:t>Correlation</a:t>
            </a:r>
            <a:endParaRPr lang="en-US" sz="2800" dirty="0">
              <a:solidFill>
                <a:srgbClr val="7030A0"/>
              </a:solidFill>
              <a:latin typeface="Tw Cen MT" panose="020B0602020104020603" pitchFamily="34" charset="0"/>
            </a:endParaRPr>
          </a:p>
          <a:p>
            <a:pPr lvl="0">
              <a:buFont typeface="Wingdings" panose="05000000000000000000" pitchFamily="2" charset="2"/>
              <a:buChar char="Ø"/>
            </a:pPr>
            <a:r>
              <a:rPr lang="en-US" sz="2800" b="1" i="1" dirty="0" smtClean="0">
                <a:solidFill>
                  <a:srgbClr val="7030A0"/>
                </a:solidFill>
                <a:latin typeface="Tw Cen MT" panose="020B0602020104020603" pitchFamily="34" charset="0"/>
              </a:rPr>
              <a:t>Level </a:t>
            </a:r>
            <a:r>
              <a:rPr lang="en-US" sz="2800" b="1" i="1" dirty="0">
                <a:solidFill>
                  <a:srgbClr val="7030A0"/>
                </a:solidFill>
                <a:latin typeface="Tw Cen MT" panose="020B0602020104020603" pitchFamily="34" charset="0"/>
              </a:rPr>
              <a:t>C </a:t>
            </a:r>
            <a:r>
              <a:rPr lang="en-US" sz="2800" b="1" i="1" dirty="0" smtClean="0">
                <a:solidFill>
                  <a:srgbClr val="7030A0"/>
                </a:solidFill>
                <a:latin typeface="Tw Cen MT" panose="020B0602020104020603" pitchFamily="34" charset="0"/>
              </a:rPr>
              <a:t>Correlation</a:t>
            </a:r>
            <a:endParaRPr lang="en-US" sz="2800" dirty="0">
              <a:solidFill>
                <a:srgbClr val="7030A0"/>
              </a:solidFill>
              <a:latin typeface="Tw Cen MT" panose="020B0602020104020603" pitchFamily="34" charset="0"/>
            </a:endParaRPr>
          </a:p>
          <a:p>
            <a:pPr lvl="0">
              <a:buFont typeface="Wingdings" panose="05000000000000000000" pitchFamily="2" charset="2"/>
              <a:buChar char="Ø"/>
            </a:pPr>
            <a:r>
              <a:rPr lang="en-US" sz="2800" b="1" i="1" dirty="0" smtClean="0">
                <a:solidFill>
                  <a:srgbClr val="7030A0"/>
                </a:solidFill>
                <a:latin typeface="Tw Cen MT" panose="020B0602020104020603" pitchFamily="34" charset="0"/>
              </a:rPr>
              <a:t>Multiple-level </a:t>
            </a:r>
            <a:r>
              <a:rPr lang="en-US" sz="2800" b="1" i="1" dirty="0">
                <a:solidFill>
                  <a:srgbClr val="7030A0"/>
                </a:solidFill>
                <a:latin typeface="Tw Cen MT" panose="020B0602020104020603" pitchFamily="34" charset="0"/>
              </a:rPr>
              <a:t>C </a:t>
            </a:r>
            <a:r>
              <a:rPr lang="en-US" sz="2800" b="1" i="1" dirty="0" smtClean="0">
                <a:solidFill>
                  <a:srgbClr val="7030A0"/>
                </a:solidFill>
                <a:latin typeface="Tw Cen MT" panose="020B0602020104020603" pitchFamily="34" charset="0"/>
              </a:rPr>
              <a:t>correlation</a:t>
            </a:r>
            <a:endParaRPr lang="en-US" sz="2800" dirty="0">
              <a:solidFill>
                <a:srgbClr val="7030A0"/>
              </a:solidFill>
              <a:latin typeface="Tw Cen MT" panose="020B0602020104020603" pitchFamily="34" charset="0"/>
            </a:endParaRPr>
          </a:p>
          <a:p>
            <a:pPr lvl="0">
              <a:buFont typeface="Wingdings" panose="05000000000000000000" pitchFamily="2" charset="2"/>
              <a:buChar char="Ø"/>
            </a:pPr>
            <a:r>
              <a:rPr lang="en-US" sz="2800" b="1" i="1" dirty="0" smtClean="0">
                <a:solidFill>
                  <a:srgbClr val="7030A0"/>
                </a:solidFill>
                <a:latin typeface="Tw Cen MT" panose="020B0602020104020603" pitchFamily="34" charset="0"/>
              </a:rPr>
              <a:t>Level </a:t>
            </a:r>
            <a:r>
              <a:rPr lang="en-US" sz="2800" b="1" i="1" dirty="0">
                <a:solidFill>
                  <a:srgbClr val="7030A0"/>
                </a:solidFill>
                <a:latin typeface="Tw Cen MT" panose="020B0602020104020603" pitchFamily="34" charset="0"/>
              </a:rPr>
              <a:t>D correlation</a:t>
            </a:r>
            <a:endParaRPr lang="en-US" sz="2800" dirty="0">
              <a:solidFill>
                <a:srgbClr val="7030A0"/>
              </a:solidFill>
              <a:latin typeface="Tw Cen MT" panose="020B0602020104020603" pitchFamily="34" charset="0"/>
            </a:endParaRP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2417185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lstStyle/>
          <a:p>
            <a:r>
              <a:rPr lang="en-US" b="1" i="1" u="sng" dirty="0"/>
              <a:t>IVIVC CORRELATION LEVELS</a:t>
            </a:r>
            <a:endParaRPr lang="en-US" i="1" dirty="0"/>
          </a:p>
        </p:txBody>
      </p:sp>
      <p:sp>
        <p:nvSpPr>
          <p:cNvPr id="3" name="Content Placeholder 2"/>
          <p:cNvSpPr>
            <a:spLocks noGrp="1"/>
          </p:cNvSpPr>
          <p:nvPr>
            <p:ph idx="1"/>
          </p:nvPr>
        </p:nvSpPr>
        <p:spPr>
          <a:xfrm>
            <a:off x="152400" y="1143000"/>
            <a:ext cx="8839200" cy="5334000"/>
          </a:xfrm>
        </p:spPr>
        <p:txBody>
          <a:bodyPr>
            <a:normAutofit/>
          </a:bodyPr>
          <a:lstStyle/>
          <a:p>
            <a:pPr marL="0" indent="0" algn="ctr">
              <a:buNone/>
            </a:pPr>
            <a:r>
              <a:rPr lang="en-US" sz="2800" b="1" u="sng" dirty="0">
                <a:solidFill>
                  <a:srgbClr val="7030A0"/>
                </a:solidFill>
                <a:latin typeface="Tw Cen MT" panose="020B0602020104020603" pitchFamily="34" charset="0"/>
              </a:rPr>
              <a:t>Bioavailability</a:t>
            </a:r>
            <a:endParaRPr lang="en-US" sz="2800" b="1" u="sng" dirty="0" smtClean="0">
              <a:solidFill>
                <a:srgbClr val="7030A0"/>
              </a:solidFill>
              <a:latin typeface="Tw Cen MT" panose="020B0602020104020603" pitchFamily="34" charset="0"/>
            </a:endParaRPr>
          </a:p>
          <a:p>
            <a:pPr marL="0" indent="0">
              <a:buNone/>
            </a:pPr>
            <a:r>
              <a:rPr lang="en-US" sz="2800" dirty="0" smtClean="0">
                <a:latin typeface="Tw Cen MT" panose="020B0602020104020603" pitchFamily="34" charset="0"/>
              </a:rPr>
              <a:t>Bioavailability </a:t>
            </a:r>
            <a:r>
              <a:rPr lang="en-US" sz="2800" dirty="0">
                <a:latin typeface="Tw Cen MT" panose="020B0602020104020603" pitchFamily="34" charset="0"/>
              </a:rPr>
              <a:t>is a measurement of the extent of a therapeutically active medicine that reaches the systemic circulation and is therefore available at the site of action</a:t>
            </a:r>
            <a:r>
              <a:rPr lang="en-US" sz="2800" dirty="0" smtClean="0">
                <a:latin typeface="Tw Cen MT" panose="020B0602020104020603" pitchFamily="34" charset="0"/>
              </a:rPr>
              <a:t>.</a:t>
            </a:r>
          </a:p>
          <a:p>
            <a:pPr marL="0" indent="0" algn="ctr">
              <a:buNone/>
            </a:pPr>
            <a:r>
              <a:rPr lang="en-US" sz="2800" b="1" u="sng" dirty="0" smtClean="0">
                <a:solidFill>
                  <a:srgbClr val="7030A0"/>
                </a:solidFill>
                <a:latin typeface="Tw Cen MT" panose="020B0602020104020603" pitchFamily="34" charset="0"/>
              </a:rPr>
              <a:t>Bioequivalent</a:t>
            </a:r>
          </a:p>
          <a:p>
            <a:pPr marL="0" indent="0">
              <a:buNone/>
            </a:pPr>
            <a:r>
              <a:rPr lang="en-US" sz="2800" dirty="0" smtClean="0">
                <a:latin typeface="Tw Cen MT" panose="020B0602020104020603" pitchFamily="34" charset="0"/>
              </a:rPr>
              <a:t>If </a:t>
            </a:r>
            <a:r>
              <a:rPr lang="en-US" sz="2800" dirty="0">
                <a:latin typeface="Tw Cen MT" panose="020B0602020104020603" pitchFamily="34" charset="0"/>
              </a:rPr>
              <a:t>two medicines are bioequivalent there is no clinically significant difference in their bioavailability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857608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559" y="304800"/>
            <a:ext cx="6554867" cy="1219200"/>
          </a:xfrm>
        </p:spPr>
        <p:txBody>
          <a:bodyPr>
            <a:normAutofit/>
          </a:bodyPr>
          <a:lstStyle/>
          <a:p>
            <a:r>
              <a:rPr lang="en-US" sz="4000" b="1" i="1" u="sng" dirty="0">
                <a:latin typeface="Tw Cen MT" panose="020B0602020104020603" pitchFamily="34" charset="0"/>
              </a:rPr>
              <a:t>IVIVC </a:t>
            </a:r>
            <a:r>
              <a:rPr lang="en-US" sz="4000" b="1" i="1" u="sng" dirty="0" smtClean="0">
                <a:latin typeface="Tw Cen MT" panose="020B0602020104020603" pitchFamily="34" charset="0"/>
              </a:rPr>
              <a:t>CORRELATION LEVELS</a:t>
            </a:r>
            <a:endParaRPr lang="en-US" sz="4000" i="1" dirty="0">
              <a:latin typeface="Tw Cen MT" panose="020B0602020104020603" pitchFamily="34" charset="0"/>
            </a:endParaRPr>
          </a:p>
        </p:txBody>
      </p:sp>
      <p:sp>
        <p:nvSpPr>
          <p:cNvPr id="3" name="Content Placeholder 2"/>
          <p:cNvSpPr>
            <a:spLocks noGrp="1"/>
          </p:cNvSpPr>
          <p:nvPr>
            <p:ph idx="1"/>
          </p:nvPr>
        </p:nvSpPr>
        <p:spPr>
          <a:xfrm>
            <a:off x="152400" y="1523999"/>
            <a:ext cx="8839200" cy="4724403"/>
          </a:xfrm>
        </p:spPr>
        <p:txBody>
          <a:bodyPr>
            <a:normAutofit/>
          </a:bodyPr>
          <a:lstStyle/>
          <a:p>
            <a:pPr marL="0" indent="0" algn="ctr">
              <a:buNone/>
            </a:pPr>
            <a:r>
              <a:rPr lang="en-US" sz="3900" b="1" u="sng" dirty="0" smtClean="0">
                <a:solidFill>
                  <a:srgbClr val="7030A0"/>
                </a:solidFill>
              </a:rPr>
              <a:t>Bio waiver</a:t>
            </a:r>
          </a:p>
          <a:p>
            <a:pPr marL="0" indent="0">
              <a:buNone/>
            </a:pPr>
            <a:r>
              <a:rPr lang="en-US" sz="2800" dirty="0" smtClean="0">
                <a:latin typeface="Tw Cen MT" panose="020B0602020104020603" pitchFamily="34" charset="0"/>
              </a:rPr>
              <a:t>A Bio waiver </a:t>
            </a:r>
            <a:r>
              <a:rPr lang="en-US" sz="2800" dirty="0">
                <a:latin typeface="Tw Cen MT" panose="020B0602020104020603" pitchFamily="34" charset="0"/>
              </a:rPr>
              <a:t>means that </a:t>
            </a:r>
            <a:r>
              <a:rPr lang="en-US" sz="2800" i="1" dirty="0">
                <a:latin typeface="Tw Cen MT" panose="020B0602020104020603" pitchFamily="34" charset="0"/>
              </a:rPr>
              <a:t>in vivo bioavailability and/or bioequivalence studies may be waived (</a:t>
            </a:r>
            <a:r>
              <a:rPr lang="en-US" sz="2800" i="1" dirty="0" smtClean="0">
                <a:latin typeface="Tw Cen MT" panose="020B0602020104020603" pitchFamily="34" charset="0"/>
              </a:rPr>
              <a:t>not </a:t>
            </a:r>
            <a:r>
              <a:rPr lang="en-US" sz="2800" dirty="0" smtClean="0">
                <a:latin typeface="Tw Cen MT" panose="020B0602020104020603" pitchFamily="34" charset="0"/>
              </a:rPr>
              <a:t>considered </a:t>
            </a:r>
            <a:r>
              <a:rPr lang="en-US" sz="2800" dirty="0">
                <a:latin typeface="Tw Cen MT" panose="020B0602020104020603" pitchFamily="34" charset="0"/>
              </a:rPr>
              <a:t>necessary for product approval). Instead of conducting expensive and </a:t>
            </a:r>
            <a:r>
              <a:rPr lang="en-US" sz="2800" dirty="0" smtClean="0">
                <a:latin typeface="Tw Cen MT" panose="020B0602020104020603" pitchFamily="34" charset="0"/>
              </a:rPr>
              <a:t>time consuming </a:t>
            </a:r>
            <a:r>
              <a:rPr lang="en-US" sz="2800" dirty="0">
                <a:latin typeface="Tw Cen MT" panose="020B0602020104020603" pitchFamily="34" charset="0"/>
              </a:rPr>
              <a:t>in vivo studies, </a:t>
            </a:r>
            <a:endParaRPr lang="en-US" sz="2800" dirty="0" smtClean="0">
              <a:latin typeface="Tw Cen MT" panose="020B0602020104020603" pitchFamily="34" charset="0"/>
            </a:endParaRPr>
          </a:p>
          <a:p>
            <a:pPr marL="0" indent="0" algn="ctr">
              <a:buNone/>
            </a:pPr>
            <a:r>
              <a:rPr lang="en-US" sz="2800" b="1" dirty="0" smtClean="0">
                <a:solidFill>
                  <a:srgbClr val="7030A0"/>
                </a:solidFill>
                <a:latin typeface="Tw Cen MT" panose="020B0602020104020603" pitchFamily="34" charset="0"/>
              </a:rPr>
              <a:t>a </a:t>
            </a:r>
            <a:r>
              <a:rPr lang="en-US" sz="2800" b="1" dirty="0">
                <a:solidFill>
                  <a:srgbClr val="7030A0"/>
                </a:solidFill>
                <a:latin typeface="Tw Cen MT" panose="020B0602020104020603" pitchFamily="34" charset="0"/>
              </a:rPr>
              <a:t>dissolution test could be adopted as the surrogate basis for </a:t>
            </a:r>
            <a:r>
              <a:rPr lang="en-US" sz="2800" b="1" dirty="0" smtClean="0">
                <a:solidFill>
                  <a:srgbClr val="7030A0"/>
                </a:solidFill>
                <a:latin typeface="Tw Cen MT" panose="020B0602020104020603" pitchFamily="34" charset="0"/>
              </a:rPr>
              <a:t>the decision </a:t>
            </a:r>
            <a:r>
              <a:rPr lang="en-US" sz="2800" b="1" dirty="0">
                <a:solidFill>
                  <a:srgbClr val="7030A0"/>
                </a:solidFill>
                <a:latin typeface="Tw Cen MT" panose="020B0602020104020603" pitchFamily="34" charset="0"/>
              </a:rPr>
              <a:t>as to whether the two pharmaceutical products are equivalent.</a:t>
            </a:r>
            <a:endParaRPr lang="en-US" sz="2800" dirty="0">
              <a:solidFill>
                <a:srgbClr val="7030A0"/>
              </a:solidFill>
              <a:latin typeface="Tw Cen MT" panose="020B0602020104020603"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val="28515564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6554867" cy="1524000"/>
          </a:xfrm>
        </p:spPr>
        <p:txBody>
          <a:bodyPr/>
          <a:lstStyle/>
          <a:p>
            <a:r>
              <a:rPr lang="en-US" b="1" i="1" u="sng" dirty="0"/>
              <a:t>IVIVC CORRELATION LEVELS</a:t>
            </a:r>
            <a:endParaRPr lang="en-US" i="1" dirty="0"/>
          </a:p>
        </p:txBody>
      </p:sp>
      <p:sp>
        <p:nvSpPr>
          <p:cNvPr id="3" name="Content Placeholder 2"/>
          <p:cNvSpPr>
            <a:spLocks noGrp="1"/>
          </p:cNvSpPr>
          <p:nvPr>
            <p:ph idx="1"/>
          </p:nvPr>
        </p:nvSpPr>
        <p:spPr>
          <a:xfrm>
            <a:off x="152400" y="2286000"/>
            <a:ext cx="8839200" cy="2514600"/>
          </a:xfrm>
        </p:spPr>
        <p:txBody>
          <a:bodyPr>
            <a:normAutofit fontScale="85000" lnSpcReduction="20000"/>
          </a:bodyPr>
          <a:lstStyle/>
          <a:p>
            <a:pPr marL="0" lvl="0" indent="0" algn="ctr">
              <a:buNone/>
            </a:pPr>
            <a:r>
              <a:rPr lang="en-US" sz="4300" b="1" i="1" u="sng" dirty="0">
                <a:solidFill>
                  <a:srgbClr val="7030A0"/>
                </a:solidFill>
                <a:latin typeface="Tw Cen MT" panose="020B0602020104020603" pitchFamily="34" charset="0"/>
              </a:rPr>
              <a:t>Level A Correlation</a:t>
            </a:r>
            <a:endParaRPr lang="en-US" sz="4300" u="sng" dirty="0">
              <a:solidFill>
                <a:srgbClr val="7030A0"/>
              </a:solidFill>
              <a:latin typeface="Tw Cen MT" panose="020B0602020104020603" pitchFamily="34" charset="0"/>
            </a:endParaRPr>
          </a:p>
          <a:p>
            <a:r>
              <a:rPr lang="en-US" sz="2800" dirty="0">
                <a:latin typeface="Tw Cen MT" panose="020B0602020104020603" pitchFamily="34" charset="0"/>
              </a:rPr>
              <a:t>This level of correlation is the highest category of Correlation. </a:t>
            </a:r>
            <a:endParaRPr lang="en-US" sz="2800" dirty="0" smtClean="0">
              <a:latin typeface="Tw Cen MT" panose="020B0602020104020603" pitchFamily="34" charset="0"/>
            </a:endParaRPr>
          </a:p>
          <a:p>
            <a:endParaRPr lang="en-US" sz="2800" dirty="0" smtClean="0">
              <a:latin typeface="Tw Cen MT" panose="020B0602020104020603" pitchFamily="34" charset="0"/>
            </a:endParaRPr>
          </a:p>
          <a:p>
            <a:r>
              <a:rPr lang="en-US" sz="2800" dirty="0" smtClean="0">
                <a:latin typeface="Tw Cen MT" panose="020B0602020104020603" pitchFamily="34" charset="0"/>
              </a:rPr>
              <a:t>It </a:t>
            </a:r>
            <a:r>
              <a:rPr lang="en-US" sz="2800" dirty="0">
                <a:latin typeface="Tw Cen MT" panose="020B0602020104020603" pitchFamily="34" charset="0"/>
              </a:rPr>
              <a:t>is generally linear </a:t>
            </a:r>
            <a:r>
              <a:rPr lang="en-US" sz="2800" dirty="0" smtClean="0">
                <a:latin typeface="Tw Cen MT" panose="020B0602020104020603" pitchFamily="34" charset="0"/>
              </a:rPr>
              <a:t>and represents </a:t>
            </a:r>
            <a:r>
              <a:rPr lang="en-US" sz="2800" dirty="0">
                <a:latin typeface="Tw Cen MT" panose="020B0602020104020603" pitchFamily="34" charset="0"/>
              </a:rPr>
              <a:t>a point-to-point relationship between in vitro dissolution rate and in vivo input rate of the </a:t>
            </a:r>
            <a:r>
              <a:rPr lang="en-US" sz="2800" dirty="0" smtClean="0">
                <a:latin typeface="Tw Cen MT" panose="020B0602020104020603" pitchFamily="34" charset="0"/>
              </a:rPr>
              <a:t>drug from </a:t>
            </a:r>
            <a:r>
              <a:rPr lang="en-US" sz="2800" dirty="0">
                <a:latin typeface="Tw Cen MT" panose="020B0602020104020603" pitchFamily="34" charset="0"/>
              </a:rPr>
              <a:t>the dosage </a:t>
            </a:r>
            <a:r>
              <a:rPr lang="en-US" sz="2800" dirty="0" smtClean="0">
                <a:latin typeface="Tw Cen MT" panose="020B0602020104020603" pitchFamily="34" charset="0"/>
              </a:rPr>
              <a:t>form</a:t>
            </a:r>
            <a:r>
              <a:rPr lang="en-US" dirty="0" smtClean="0"/>
              <a:t>.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dirty="0"/>
          </a:p>
        </p:txBody>
      </p:sp>
    </p:spTree>
    <p:extLst>
      <p:ext uri="{BB962C8B-B14F-4D97-AF65-F5344CB8AC3E}">
        <p14:creationId xmlns:p14="http://schemas.microsoft.com/office/powerpoint/2010/main" val="42078740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610600" cy="5943600"/>
          </a:xfrm>
        </p:spPr>
        <p:txBody>
          <a:bodyPr>
            <a:normAutofit/>
          </a:bodyPr>
          <a:lstStyle/>
          <a:p>
            <a:r>
              <a:rPr lang="en-US" sz="2800" dirty="0">
                <a:latin typeface="Tw Cen MT" panose="020B0602020104020603" pitchFamily="34" charset="0"/>
              </a:rPr>
              <a:t>In the case of a level A correlation, an in vitro dissolution curve can serve as a surrogate for in vivo performance</a:t>
            </a:r>
            <a:r>
              <a:rPr lang="en-US" sz="2800" dirty="0" smtClean="0">
                <a:latin typeface="Tw Cen MT" panose="020B0602020104020603" pitchFamily="34" charset="0"/>
              </a:rPr>
              <a:t>.</a:t>
            </a:r>
          </a:p>
          <a:p>
            <a:endParaRPr lang="en-US" sz="2800" dirty="0" smtClean="0">
              <a:latin typeface="Tw Cen MT" panose="020B0602020104020603" pitchFamily="34" charset="0"/>
            </a:endParaRPr>
          </a:p>
          <a:p>
            <a:r>
              <a:rPr lang="en-US" sz="2800" dirty="0" smtClean="0">
                <a:latin typeface="Tw Cen MT" panose="020B0602020104020603" pitchFamily="34" charset="0"/>
              </a:rPr>
              <a:t> </a:t>
            </a:r>
            <a:r>
              <a:rPr lang="en-US" sz="2800" dirty="0">
                <a:latin typeface="Tw Cen MT" panose="020B0602020104020603" pitchFamily="34" charset="0"/>
              </a:rPr>
              <a:t>Without using study on human, same formulations which are formulated through a change in </a:t>
            </a:r>
            <a:endParaRPr lang="en-US" sz="2800" dirty="0" smtClean="0">
              <a:latin typeface="Tw Cen MT" panose="020B0602020104020603" pitchFamily="34" charset="0"/>
            </a:endParaRPr>
          </a:p>
          <a:p>
            <a:pPr marL="0" indent="0" algn="ctr">
              <a:buNone/>
            </a:pPr>
            <a:r>
              <a:rPr lang="en-US" sz="2800" b="1" dirty="0" smtClean="0">
                <a:solidFill>
                  <a:srgbClr val="7030A0"/>
                </a:solidFill>
                <a:latin typeface="Tw Cen MT" panose="020B0602020104020603" pitchFamily="34" charset="0"/>
              </a:rPr>
              <a:t>manufacturing </a:t>
            </a:r>
            <a:r>
              <a:rPr lang="en-US" sz="2800" b="1" dirty="0">
                <a:solidFill>
                  <a:srgbClr val="7030A0"/>
                </a:solidFill>
                <a:latin typeface="Tw Cen MT" panose="020B0602020104020603" pitchFamily="34" charset="0"/>
              </a:rPr>
              <a:t>site, method of manufacture, raw material supplies, minor formulation modification, and even product strength can be evaluated. </a:t>
            </a:r>
          </a:p>
          <a:p>
            <a:endParaRPr lang="en-US" b="1" dirty="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dirty="0"/>
          </a:p>
        </p:txBody>
      </p:sp>
    </p:spTree>
    <p:extLst>
      <p:ext uri="{BB962C8B-B14F-4D97-AF65-F5344CB8AC3E}">
        <p14:creationId xmlns:p14="http://schemas.microsoft.com/office/powerpoint/2010/main" val="14740561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219200"/>
            <a:ext cx="8915400" cy="4800600"/>
          </a:xfrm>
        </p:spPr>
        <p:txBody>
          <a:bodyPr>
            <a:normAutofit/>
          </a:bodyPr>
          <a:lstStyle/>
          <a:p>
            <a:pPr marL="0" lvl="0" indent="0" algn="ctr">
              <a:buNone/>
            </a:pPr>
            <a:endParaRPr lang="en-US" b="1" i="1" u="sng" dirty="0" smtClean="0">
              <a:solidFill>
                <a:srgbClr val="FF0000"/>
              </a:solidFill>
            </a:endParaRPr>
          </a:p>
          <a:p>
            <a:endParaRPr lang="en-US" sz="2800" dirty="0" smtClean="0">
              <a:latin typeface="Tw Cen MT" panose="020B0602020104020603" pitchFamily="34" charset="0"/>
            </a:endParaRPr>
          </a:p>
          <a:p>
            <a:r>
              <a:rPr lang="en-US" sz="2800" dirty="0" smtClean="0">
                <a:latin typeface="Tw Cen MT" panose="020B0602020104020603" pitchFamily="34" charset="0"/>
              </a:rPr>
              <a:t>Level </a:t>
            </a:r>
            <a:r>
              <a:rPr lang="en-US" sz="2800" dirty="0">
                <a:latin typeface="Tw Cen MT" panose="020B0602020104020603" pitchFamily="34" charset="0"/>
              </a:rPr>
              <a:t>A correlation is usually estimated by </a:t>
            </a:r>
            <a:r>
              <a:rPr lang="en-US" sz="2800" dirty="0" smtClean="0">
                <a:latin typeface="Tw Cen MT" panose="020B0602020104020603" pitchFamily="34" charset="0"/>
              </a:rPr>
              <a:t>a two </a:t>
            </a:r>
            <a:r>
              <a:rPr lang="en-US" sz="2800" dirty="0">
                <a:latin typeface="Tw Cen MT" panose="020B0602020104020603" pitchFamily="34" charset="0"/>
              </a:rPr>
              <a:t>stage </a:t>
            </a:r>
            <a:r>
              <a:rPr lang="en-US" sz="2800" dirty="0" smtClean="0">
                <a:latin typeface="Tw Cen MT" panose="020B0602020104020603" pitchFamily="34" charset="0"/>
              </a:rPr>
              <a:t>procedure deconvolution </a:t>
            </a:r>
            <a:r>
              <a:rPr lang="en-US" sz="2800" dirty="0">
                <a:latin typeface="Tw Cen MT" panose="020B0602020104020603" pitchFamily="34" charset="0"/>
              </a:rPr>
              <a:t>followed by comparison of the fraction of drug </a:t>
            </a:r>
            <a:r>
              <a:rPr lang="en-US" sz="2800" dirty="0" smtClean="0">
                <a:latin typeface="Tw Cen MT" panose="020B0602020104020603" pitchFamily="34" charset="0"/>
              </a:rPr>
              <a:t>absorbed (</a:t>
            </a:r>
            <a:r>
              <a:rPr lang="en-US" sz="2800" i="1" dirty="0" smtClean="0">
                <a:latin typeface="Tw Cen MT" panose="020B0602020104020603" pitchFamily="34" charset="0"/>
              </a:rPr>
              <a:t>in </a:t>
            </a:r>
            <a:r>
              <a:rPr lang="en-US" sz="2800" i="1" dirty="0">
                <a:latin typeface="Tw Cen MT" panose="020B0602020104020603" pitchFamily="34" charset="0"/>
              </a:rPr>
              <a:t>vivo) to the fraction of drug dissolved </a:t>
            </a:r>
            <a:r>
              <a:rPr lang="en-US" sz="2800" i="1" dirty="0" smtClean="0">
                <a:latin typeface="Tw Cen MT" panose="020B0602020104020603" pitchFamily="34" charset="0"/>
              </a:rPr>
              <a:t>(</a:t>
            </a:r>
            <a:r>
              <a:rPr lang="en-US" sz="2800" i="1" dirty="0" err="1" smtClean="0">
                <a:latin typeface="Tw Cen MT" panose="020B0602020104020603" pitchFamily="34" charset="0"/>
              </a:rPr>
              <a:t>invitro</a:t>
            </a:r>
            <a:r>
              <a:rPr lang="en-US" sz="2800" i="1" dirty="0" smtClean="0">
                <a:latin typeface="Tw Cen MT" panose="020B0602020104020603" pitchFamily="34" charset="0"/>
              </a:rPr>
              <a:t>)</a:t>
            </a:r>
          </a:p>
          <a:p>
            <a:endParaRPr lang="en-US" i="1" dirty="0" smtClean="0"/>
          </a:p>
          <a:p>
            <a:endParaRPr lang="en-US"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dirty="0"/>
          </a:p>
        </p:txBody>
      </p:sp>
    </p:spTree>
    <p:extLst>
      <p:ext uri="{BB962C8B-B14F-4D97-AF65-F5344CB8AC3E}">
        <p14:creationId xmlns:p14="http://schemas.microsoft.com/office/powerpoint/2010/main" val="25474200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554867" cy="1524000"/>
          </a:xfrm>
        </p:spPr>
        <p:txBody>
          <a:bodyPr>
            <a:normAutofit fontScale="90000"/>
          </a:bodyPr>
          <a:lstStyle/>
          <a:p>
            <a:pPr lvl="0"/>
            <a:r>
              <a:rPr lang="en-US" b="1" i="1" u="sng" dirty="0" smtClean="0"/>
              <a:t/>
            </a:r>
            <a:br>
              <a:rPr lang="en-US" b="1" i="1" u="sng" dirty="0" smtClean="0"/>
            </a:br>
            <a:r>
              <a:rPr lang="en-US" b="1" i="1" u="sng" dirty="0">
                <a:solidFill>
                  <a:srgbClr val="7030A0"/>
                </a:solidFill>
              </a:rPr>
              <a:t>Level A Correlation (Estimation)</a:t>
            </a:r>
            <a:br>
              <a:rPr lang="en-US" b="1" i="1" u="sng" dirty="0">
                <a:solidFill>
                  <a:srgbClr val="7030A0"/>
                </a:solidFill>
              </a:rPr>
            </a:br>
            <a:endParaRPr lang="en-US" i="1" dirty="0">
              <a:solidFill>
                <a:srgbClr val="7030A0"/>
              </a:solidFill>
            </a:endParaRPr>
          </a:p>
        </p:txBody>
      </p:sp>
      <p:pic>
        <p:nvPicPr>
          <p:cNvPr id="5" name="Picture 2" descr="C:\Users\Noor's\Pictures\Screenshots\Screenshot (45).pn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09600" y="1676400"/>
            <a:ext cx="7924800" cy="47244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dirty="0"/>
          </a:p>
        </p:txBody>
      </p:sp>
    </p:spTree>
    <p:extLst>
      <p:ext uri="{BB962C8B-B14F-4D97-AF65-F5344CB8AC3E}">
        <p14:creationId xmlns:p14="http://schemas.microsoft.com/office/powerpoint/2010/main" val="14741482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6554867" cy="1524000"/>
          </a:xfrm>
        </p:spPr>
        <p:txBody>
          <a:bodyPr>
            <a:normAutofit fontScale="90000"/>
          </a:bodyPr>
          <a:lstStyle/>
          <a:p>
            <a:pPr lvl="0"/>
            <a:r>
              <a:rPr lang="en-US" b="1" i="1" u="sng" dirty="0">
                <a:solidFill>
                  <a:srgbClr val="FF0000"/>
                </a:solidFill>
              </a:rPr>
              <a:t/>
            </a:r>
            <a:br>
              <a:rPr lang="en-US" b="1" i="1" u="sng" dirty="0">
                <a:solidFill>
                  <a:srgbClr val="FF0000"/>
                </a:solidFill>
              </a:rPr>
            </a:br>
            <a:r>
              <a:rPr lang="en-US" sz="4400" b="1" i="1" u="sng" dirty="0" smtClean="0">
                <a:solidFill>
                  <a:srgbClr val="7030A0"/>
                </a:solidFill>
                <a:latin typeface="Tw Cen MT" panose="020B0602020104020603" pitchFamily="34" charset="0"/>
              </a:rPr>
              <a:t>Level </a:t>
            </a:r>
            <a:r>
              <a:rPr lang="en-US" sz="4400" b="1" i="1" u="sng" dirty="0">
                <a:solidFill>
                  <a:srgbClr val="7030A0"/>
                </a:solidFill>
                <a:latin typeface="Tw Cen MT" panose="020B0602020104020603" pitchFamily="34" charset="0"/>
              </a:rPr>
              <a:t>A Correlation (Estimation)</a:t>
            </a:r>
            <a:r>
              <a:rPr lang="en-US" b="1" i="1" u="sng" dirty="0">
                <a:solidFill>
                  <a:srgbClr val="FF0000"/>
                </a:solidFill>
              </a:rPr>
              <a:t/>
            </a:r>
            <a:br>
              <a:rPr lang="en-US" b="1" i="1" u="sng" dirty="0">
                <a:solidFill>
                  <a:srgbClr val="FF0000"/>
                </a:solidFill>
              </a:rPr>
            </a:br>
            <a:endParaRPr lang="en-US" i="1" dirty="0"/>
          </a:p>
        </p:txBody>
      </p:sp>
      <p:sp>
        <p:nvSpPr>
          <p:cNvPr id="3" name="Content Placeholder 2"/>
          <p:cNvSpPr>
            <a:spLocks noGrp="1"/>
          </p:cNvSpPr>
          <p:nvPr>
            <p:ph idx="1"/>
          </p:nvPr>
        </p:nvSpPr>
        <p:spPr>
          <a:xfrm>
            <a:off x="228600" y="2209800"/>
            <a:ext cx="8686800" cy="3581400"/>
          </a:xfrm>
        </p:spPr>
        <p:txBody>
          <a:bodyPr>
            <a:normAutofit/>
          </a:bodyPr>
          <a:lstStyle/>
          <a:p>
            <a:endParaRPr lang="en-US" sz="2800" dirty="0" smtClean="0">
              <a:latin typeface="Tw Cen MT" panose="020B0602020104020603" pitchFamily="34" charset="0"/>
            </a:endParaRPr>
          </a:p>
          <a:p>
            <a:r>
              <a:rPr lang="en-US" sz="2800" dirty="0" smtClean="0">
                <a:latin typeface="Tw Cen MT" panose="020B0602020104020603" pitchFamily="34" charset="0"/>
              </a:rPr>
              <a:t>One </a:t>
            </a:r>
            <a:r>
              <a:rPr lang="en-US" sz="2800" dirty="0">
                <a:latin typeface="Tw Cen MT" panose="020B0602020104020603" pitchFamily="34" charset="0"/>
              </a:rPr>
              <a:t>alternative is based on a convolution procedure that models the relationship between </a:t>
            </a:r>
            <a:r>
              <a:rPr lang="en-US" sz="2800" i="1" dirty="0">
                <a:latin typeface="Tw Cen MT" panose="020B0602020104020603" pitchFamily="34" charset="0"/>
              </a:rPr>
              <a:t>in vitro dissolution and plasma </a:t>
            </a:r>
            <a:r>
              <a:rPr lang="en-US" sz="2800" dirty="0">
                <a:latin typeface="Tw Cen MT" panose="020B0602020104020603" pitchFamily="34" charset="0"/>
              </a:rPr>
              <a:t>concentration in a single step. </a:t>
            </a:r>
            <a:endParaRPr lang="en-US" sz="2800" dirty="0" smtClean="0">
              <a:latin typeface="Tw Cen MT" panose="020B0602020104020603" pitchFamily="34" charset="0"/>
            </a:endParaRPr>
          </a:p>
          <a:p>
            <a:r>
              <a:rPr lang="en-US" sz="2800" dirty="0">
                <a:latin typeface="Tw Cen MT" panose="020B0602020104020603" pitchFamily="34" charset="0"/>
              </a:rPr>
              <a:t>Estimation of the </a:t>
            </a:r>
            <a:r>
              <a:rPr lang="en-US" sz="2800" i="1" dirty="0">
                <a:latin typeface="Tw Cen MT" panose="020B0602020104020603" pitchFamily="34" charset="0"/>
              </a:rPr>
              <a:t>in vivo absorption profile </a:t>
            </a:r>
            <a:r>
              <a:rPr lang="en-US" sz="2800" dirty="0" smtClean="0">
                <a:latin typeface="Tw Cen MT" panose="020B0602020104020603" pitchFamily="34" charset="0"/>
              </a:rPr>
              <a:t>using   </a:t>
            </a:r>
            <a:r>
              <a:rPr lang="en-US" sz="2800" dirty="0">
                <a:latin typeface="Tw Cen MT" panose="020B0602020104020603" pitchFamily="34" charset="0"/>
              </a:rPr>
              <a:t>Wagner-Nelson </a:t>
            </a:r>
            <a:r>
              <a:rPr lang="en-US" sz="2800" dirty="0" smtClean="0">
                <a:latin typeface="Tw Cen MT" panose="020B0602020104020603" pitchFamily="34" charset="0"/>
              </a:rPr>
              <a:t>or Loo-</a:t>
            </a:r>
            <a:r>
              <a:rPr lang="en-US" sz="2800" dirty="0" err="1" smtClean="0">
                <a:latin typeface="Tw Cen MT" panose="020B0602020104020603" pitchFamily="34" charset="0"/>
              </a:rPr>
              <a:t>Riegelman</a:t>
            </a:r>
            <a:r>
              <a:rPr lang="en-US" sz="2800" dirty="0" smtClean="0">
                <a:latin typeface="Tw Cen MT" panose="020B0602020104020603" pitchFamily="34" charset="0"/>
              </a:rPr>
              <a:t> method</a:t>
            </a:r>
            <a:endParaRPr lang="en-US" sz="2800" dirty="0">
              <a:latin typeface="Tw Cen MT" panose="020B0602020104020603"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dirty="0"/>
          </a:p>
        </p:txBody>
      </p:sp>
    </p:spTree>
    <p:extLst>
      <p:ext uri="{BB962C8B-B14F-4D97-AF65-F5344CB8AC3E}">
        <p14:creationId xmlns:p14="http://schemas.microsoft.com/office/powerpoint/2010/main" val="22603794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056" y="228601"/>
            <a:ext cx="8501743" cy="2514599"/>
          </a:xfrm>
        </p:spPr>
        <p:txBody>
          <a:bodyPr>
            <a:normAutofit fontScale="92500" lnSpcReduction="10000"/>
          </a:bodyPr>
          <a:lstStyle/>
          <a:p>
            <a:pPr marL="0" lvl="0" indent="0" algn="ctr">
              <a:buNone/>
            </a:pPr>
            <a:endParaRPr lang="en-US" sz="3200" b="1" i="1" u="sng" dirty="0">
              <a:solidFill>
                <a:srgbClr val="FF0000"/>
              </a:solidFill>
              <a:latin typeface="Tw Cen MT" panose="020B0602020104020603" pitchFamily="34" charset="0"/>
            </a:endParaRPr>
          </a:p>
          <a:p>
            <a:pPr marL="0" indent="0">
              <a:buNone/>
            </a:pPr>
            <a:r>
              <a:rPr lang="en-US" sz="3200" dirty="0" smtClean="0">
                <a:latin typeface="Tw Cen MT" panose="020B0602020104020603" pitchFamily="34" charset="0"/>
              </a:rPr>
              <a:t>When </a:t>
            </a:r>
            <a:r>
              <a:rPr lang="en-US" sz="3200" i="1" dirty="0">
                <a:latin typeface="Tw Cen MT" panose="020B0602020104020603" pitchFamily="34" charset="0"/>
              </a:rPr>
              <a:t>in vitro curve and in vivo curve are super imposable, it is </a:t>
            </a:r>
            <a:r>
              <a:rPr lang="en-US" sz="3200" i="1" dirty="0" smtClean="0">
                <a:latin typeface="Tw Cen MT" panose="020B0602020104020603" pitchFamily="34" charset="0"/>
              </a:rPr>
              <a:t>said </a:t>
            </a:r>
            <a:r>
              <a:rPr lang="en-US" sz="3200" dirty="0" smtClean="0">
                <a:latin typeface="Tw Cen MT" panose="020B0602020104020603" pitchFamily="34" charset="0"/>
              </a:rPr>
              <a:t>to </a:t>
            </a:r>
            <a:r>
              <a:rPr lang="en-US" sz="3200" dirty="0">
                <a:latin typeface="Tw Cen MT" panose="020B0602020104020603" pitchFamily="34" charset="0"/>
              </a:rPr>
              <a:t>be 1:1 relationship, while </a:t>
            </a:r>
            <a:r>
              <a:rPr lang="en-US" sz="3200" dirty="0" smtClean="0">
                <a:latin typeface="Tw Cen MT" panose="020B0602020104020603" pitchFamily="34" charset="0"/>
              </a:rPr>
              <a:t>sometimes </a:t>
            </a:r>
            <a:r>
              <a:rPr lang="en-US" sz="3200" dirty="0">
                <a:latin typeface="Tw Cen MT" panose="020B0602020104020603" pitchFamily="34" charset="0"/>
              </a:rPr>
              <a:t>scaling factor is required to make </a:t>
            </a:r>
            <a:r>
              <a:rPr lang="en-US" sz="3200" dirty="0" smtClean="0">
                <a:latin typeface="Tw Cen MT" panose="020B0602020104020603" pitchFamily="34" charset="0"/>
              </a:rPr>
              <a:t>the curve </a:t>
            </a:r>
            <a:r>
              <a:rPr lang="en-US" sz="3200" dirty="0">
                <a:latin typeface="Tw Cen MT" panose="020B0602020104020603" pitchFamily="34" charset="0"/>
              </a:rPr>
              <a:t>super </a:t>
            </a:r>
            <a:r>
              <a:rPr lang="en-US" sz="3200" dirty="0" smtClean="0">
                <a:latin typeface="Tw Cen MT" panose="020B0602020104020603" pitchFamily="34" charset="0"/>
              </a:rPr>
              <a:t>imposable</a:t>
            </a:r>
            <a:endParaRPr lang="en-US" sz="3200" dirty="0">
              <a:latin typeface="Tw Cen MT" panose="020B0602020104020603" pitchFamily="34" charset="0"/>
            </a:endParaRP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dirty="0"/>
          </a:p>
        </p:txBody>
      </p:sp>
      <p:pic>
        <p:nvPicPr>
          <p:cNvPr id="5" name="Picture 2" descr="C:\Users\Noor's\Pictures\Screenshots\Screenshot (4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599" y="3200400"/>
            <a:ext cx="8610600" cy="3384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42600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612412"/>
            <a:ext cx="8001000" cy="731838"/>
          </a:xfrm>
        </p:spPr>
        <p:txBody>
          <a:bodyPr>
            <a:normAutofit fontScale="90000"/>
          </a:bodyPr>
          <a:lstStyle/>
          <a:p>
            <a:pPr lvl="0">
              <a:spcBef>
                <a:spcPct val="20000"/>
              </a:spcBef>
            </a:pPr>
            <a:r>
              <a:rPr lang="en-US" sz="3200" b="1" i="1" u="sng" dirty="0">
                <a:solidFill>
                  <a:srgbClr val="FF0000"/>
                </a:solidFill>
              </a:rPr>
              <a:t/>
            </a:r>
            <a:br>
              <a:rPr lang="en-US" sz="3200" b="1" i="1" u="sng" dirty="0">
                <a:solidFill>
                  <a:srgbClr val="FF0000"/>
                </a:solidFill>
              </a:rPr>
            </a:br>
            <a:r>
              <a:rPr lang="en-US" sz="4900" b="1" i="1" u="sng" dirty="0" smtClean="0">
                <a:solidFill>
                  <a:srgbClr val="7030A0"/>
                </a:solidFill>
                <a:latin typeface="Tw Cen MT" panose="020B0602020104020603" pitchFamily="34" charset="0"/>
              </a:rPr>
              <a:t>level B Correlation</a:t>
            </a:r>
            <a:endParaRPr lang="en-GB" sz="4900" dirty="0">
              <a:solidFill>
                <a:srgbClr val="7030A0"/>
              </a:solidFill>
              <a:latin typeface="Tw Cen MT" panose="020B0602020104020603" pitchFamily="34" charset="0"/>
            </a:endParaRPr>
          </a:p>
        </p:txBody>
      </p:sp>
      <p:sp>
        <p:nvSpPr>
          <p:cNvPr id="3" name="Content Placeholder 2"/>
          <p:cNvSpPr>
            <a:spLocks noGrp="1"/>
          </p:cNvSpPr>
          <p:nvPr>
            <p:ph idx="1"/>
          </p:nvPr>
        </p:nvSpPr>
        <p:spPr>
          <a:xfrm>
            <a:off x="143691" y="1981200"/>
            <a:ext cx="8969829" cy="5407705"/>
          </a:xfrm>
        </p:spPr>
        <p:txBody>
          <a:bodyPr>
            <a:normAutofit/>
          </a:bodyPr>
          <a:lstStyle/>
          <a:p>
            <a:pPr lvl="0">
              <a:buFont typeface="Wingdings" panose="05000000000000000000" pitchFamily="2" charset="2"/>
              <a:buChar char="Ø"/>
            </a:pPr>
            <a:r>
              <a:rPr lang="en-US" sz="2800" dirty="0" smtClean="0">
                <a:latin typeface="Tw Cen MT" panose="020B0602020104020603" pitchFamily="34" charset="0"/>
              </a:rPr>
              <a:t>A </a:t>
            </a:r>
            <a:r>
              <a:rPr lang="en-US" sz="2800" dirty="0">
                <a:latin typeface="Tw Cen MT" panose="020B0602020104020603" pitchFamily="34" charset="0"/>
              </a:rPr>
              <a:t>level B IVIVC is based on the principles of statistical moment </a:t>
            </a:r>
            <a:r>
              <a:rPr lang="en-US" sz="2800" dirty="0" smtClean="0">
                <a:latin typeface="Tw Cen MT" panose="020B0602020104020603" pitchFamily="34" charset="0"/>
              </a:rPr>
              <a:t>analysis.</a:t>
            </a:r>
          </a:p>
          <a:p>
            <a:pPr lvl="0">
              <a:buFont typeface="Wingdings" panose="05000000000000000000" pitchFamily="2" charset="2"/>
              <a:buChar char="Ø"/>
            </a:pPr>
            <a:endParaRPr lang="en-US" sz="2800" dirty="0" smtClean="0">
              <a:latin typeface="Tw Cen MT" panose="020B0602020104020603" pitchFamily="34" charset="0"/>
            </a:endParaRPr>
          </a:p>
          <a:p>
            <a:pPr lvl="0">
              <a:buFont typeface="Wingdings" panose="05000000000000000000" pitchFamily="2" charset="2"/>
              <a:buChar char="Ø"/>
            </a:pPr>
            <a:r>
              <a:rPr lang="en-US" sz="2800" dirty="0" smtClean="0">
                <a:latin typeface="Tw Cen MT" panose="020B0602020104020603" pitchFamily="34" charset="0"/>
              </a:rPr>
              <a:t>In </a:t>
            </a:r>
            <a:r>
              <a:rPr lang="en-US" sz="2800" dirty="0">
                <a:latin typeface="Tw Cen MT" panose="020B0602020104020603" pitchFamily="34" charset="0"/>
              </a:rPr>
              <a:t>this level of correlation, the mean in vitro dissolution time (MDT vitro) of the product is compared to either mean in vivo residence time (MRT) or the mean in vivo dissolution time (</a:t>
            </a:r>
            <a:r>
              <a:rPr lang="en-US" sz="2800" dirty="0" smtClean="0">
                <a:latin typeface="Tw Cen MT" panose="020B0602020104020603" pitchFamily="34" charset="0"/>
              </a:rPr>
              <a:t>MDT vivo</a:t>
            </a:r>
            <a:r>
              <a:rPr lang="en-US" sz="2800" dirty="0">
                <a:latin typeface="Tw Cen MT" panose="020B0602020104020603" pitchFamily="34" charset="0"/>
              </a:rPr>
              <a:t>). </a:t>
            </a:r>
            <a:endParaRPr lang="en-US" sz="2800" dirty="0" smtClean="0">
              <a:latin typeface="Tw Cen MT" panose="020B0602020104020603" pitchFamily="34" charset="0"/>
            </a:endParaRPr>
          </a:p>
          <a:p>
            <a:pPr marL="0" lvl="0" indent="0">
              <a:buNone/>
            </a:pPr>
            <a:endParaRPr lang="en-US" dirty="0">
              <a:solidFill>
                <a:srgbClr val="FF0000"/>
              </a:solidFill>
            </a:endParaRP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dirty="0"/>
          </a:p>
        </p:txBody>
      </p:sp>
    </p:spTree>
    <p:extLst>
      <p:ext uri="{BB962C8B-B14F-4D97-AF65-F5344CB8AC3E}">
        <p14:creationId xmlns:p14="http://schemas.microsoft.com/office/powerpoint/2010/main" val="3785343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533400"/>
          </a:xfrm>
        </p:spPr>
        <p:txBody>
          <a:bodyPr>
            <a:noAutofit/>
          </a:bodyPr>
          <a:lstStyle/>
          <a:p>
            <a:r>
              <a:rPr lang="en-US" sz="5400" b="1" u="sng" dirty="0" smtClean="0">
                <a:solidFill>
                  <a:srgbClr val="7030A0"/>
                </a:solidFill>
                <a:latin typeface="Tw Cen MT" panose="020B0602020104020603" pitchFamily="34" charset="0"/>
              </a:rPr>
              <a:t>Contents</a:t>
            </a:r>
            <a:r>
              <a:rPr lang="en-US" sz="4800" b="1" u="sng" dirty="0" smtClean="0">
                <a:latin typeface="Arial Rounded MT Bold" panose="020F0704030504030204" pitchFamily="34" charset="0"/>
              </a:rPr>
              <a:t> </a:t>
            </a:r>
            <a:endParaRPr lang="en-US" sz="4800" b="1" u="sng" dirty="0">
              <a:latin typeface="Arial Rounded MT Bold" panose="020F0704030504030204" pitchFamily="34" charset="0"/>
            </a:endParaRPr>
          </a:p>
        </p:txBody>
      </p:sp>
      <p:sp>
        <p:nvSpPr>
          <p:cNvPr id="3" name="Content Placeholder 2"/>
          <p:cNvSpPr>
            <a:spLocks noGrp="1"/>
          </p:cNvSpPr>
          <p:nvPr>
            <p:ph idx="1"/>
          </p:nvPr>
        </p:nvSpPr>
        <p:spPr>
          <a:xfrm>
            <a:off x="152400" y="1066800"/>
            <a:ext cx="8839200" cy="5562600"/>
          </a:xfrm>
        </p:spPr>
        <p:txBody>
          <a:bodyPr>
            <a:normAutofit/>
          </a:bodyPr>
          <a:lstStyle/>
          <a:p>
            <a:r>
              <a:rPr lang="en-US" sz="2800" b="1" dirty="0">
                <a:latin typeface="Tw Cen MT" panose="020B0602020104020603" pitchFamily="34" charset="0"/>
                <a:cs typeface="Andalus" panose="02020603050405020304" pitchFamily="18" charset="-78"/>
              </a:rPr>
              <a:t>Declaration </a:t>
            </a:r>
            <a:endParaRPr lang="en-US" sz="2800" b="1" dirty="0" smtClean="0">
              <a:latin typeface="Tw Cen MT" panose="020B0602020104020603" pitchFamily="34" charset="0"/>
              <a:cs typeface="Andalus" panose="02020603050405020304" pitchFamily="18" charset="-78"/>
            </a:endParaRPr>
          </a:p>
          <a:p>
            <a:r>
              <a:rPr lang="en-US" sz="2800" b="1" dirty="0" smtClean="0">
                <a:latin typeface="Tw Cen MT" panose="020B0602020104020603" pitchFamily="34" charset="0"/>
                <a:cs typeface="Andalus" panose="02020603050405020304" pitchFamily="18" charset="-78"/>
              </a:rPr>
              <a:t>Introduction</a:t>
            </a:r>
          </a:p>
          <a:p>
            <a:r>
              <a:rPr lang="en-US" sz="2800" b="1" dirty="0">
                <a:latin typeface="Tw Cen MT" panose="020B0602020104020603" pitchFamily="34" charset="0"/>
                <a:cs typeface="Andalus" panose="02020603050405020304" pitchFamily="18" charset="-78"/>
              </a:rPr>
              <a:t>Need for </a:t>
            </a:r>
            <a:r>
              <a:rPr lang="en-US" sz="2800" b="1" dirty="0" smtClean="0">
                <a:latin typeface="Tw Cen MT" panose="020B0602020104020603" pitchFamily="34" charset="0"/>
                <a:cs typeface="Andalus" panose="02020603050405020304" pitchFamily="18" charset="-78"/>
              </a:rPr>
              <a:t>IVIVC</a:t>
            </a:r>
          </a:p>
          <a:p>
            <a:r>
              <a:rPr lang="en-US" sz="2800" b="1" dirty="0">
                <a:latin typeface="Tw Cen MT" panose="020B0602020104020603" pitchFamily="34" charset="0"/>
                <a:cs typeface="Andalus" panose="02020603050405020304" pitchFamily="18" charset="-78"/>
              </a:rPr>
              <a:t>Developing the </a:t>
            </a:r>
            <a:r>
              <a:rPr lang="en-US" sz="2800" b="1" dirty="0" smtClean="0">
                <a:latin typeface="Tw Cen MT" panose="020B0602020104020603" pitchFamily="34" charset="0"/>
                <a:cs typeface="Andalus" panose="02020603050405020304" pitchFamily="18" charset="-78"/>
              </a:rPr>
              <a:t>correlation</a:t>
            </a:r>
          </a:p>
          <a:p>
            <a:r>
              <a:rPr lang="en-US" sz="2800" b="1" dirty="0">
                <a:latin typeface="Tw Cen MT" panose="020B0602020104020603" pitchFamily="34" charset="0"/>
                <a:cs typeface="Andalus" panose="02020603050405020304" pitchFamily="18" charset="-78"/>
              </a:rPr>
              <a:t>Factors Affecting </a:t>
            </a:r>
            <a:r>
              <a:rPr lang="en-US" sz="2800" b="1" dirty="0" smtClean="0">
                <a:latin typeface="Tw Cen MT" panose="020B0602020104020603" pitchFamily="34" charset="0"/>
                <a:cs typeface="Andalus" panose="02020603050405020304" pitchFamily="18" charset="-78"/>
              </a:rPr>
              <a:t>IVIVC</a:t>
            </a:r>
          </a:p>
          <a:p>
            <a:r>
              <a:rPr lang="en-US" sz="2800" b="1" dirty="0">
                <a:latin typeface="Tw Cen MT" panose="020B0602020104020603" pitchFamily="34" charset="0"/>
                <a:cs typeface="Andalus" panose="02020603050405020304" pitchFamily="18" charset="-78"/>
              </a:rPr>
              <a:t>Parameters of In vivo and In vitro </a:t>
            </a:r>
            <a:r>
              <a:rPr lang="en-US" sz="2800" b="1" dirty="0" smtClean="0">
                <a:latin typeface="Tw Cen MT" panose="020B0602020104020603" pitchFamily="34" charset="0"/>
                <a:cs typeface="Andalus" panose="02020603050405020304" pitchFamily="18" charset="-78"/>
              </a:rPr>
              <a:t>studies</a:t>
            </a:r>
          </a:p>
          <a:p>
            <a:r>
              <a:rPr lang="en-US" sz="2800" b="1" dirty="0">
                <a:latin typeface="Tw Cen MT" panose="020B0602020104020603" pitchFamily="34" charset="0"/>
                <a:cs typeface="Andalus" panose="02020603050405020304" pitchFamily="18" charset="-78"/>
              </a:rPr>
              <a:t>IVIVC </a:t>
            </a:r>
            <a:r>
              <a:rPr lang="en-US" sz="2800" b="1" dirty="0" smtClean="0">
                <a:latin typeface="Tw Cen MT" panose="020B0602020104020603" pitchFamily="34" charset="0"/>
                <a:cs typeface="Andalus" panose="02020603050405020304" pitchFamily="18" charset="-78"/>
              </a:rPr>
              <a:t>Correlation Levels</a:t>
            </a:r>
          </a:p>
          <a:p>
            <a:r>
              <a:rPr lang="en-US" sz="2800" b="1" dirty="0">
                <a:latin typeface="Tw Cen MT" panose="020B0602020104020603" pitchFamily="34" charset="0"/>
                <a:cs typeface="Andalus" panose="02020603050405020304" pitchFamily="18" charset="-78"/>
              </a:rPr>
              <a:t>Scheme of </a:t>
            </a:r>
            <a:r>
              <a:rPr lang="en-US" sz="2800" b="1" dirty="0" smtClean="0">
                <a:latin typeface="Tw Cen MT" panose="020B0602020104020603" pitchFamily="34" charset="0"/>
                <a:cs typeface="Andalus" panose="02020603050405020304" pitchFamily="18" charset="-78"/>
              </a:rPr>
              <a:t>IVIVC</a:t>
            </a:r>
          </a:p>
          <a:p>
            <a:endParaRPr lang="en-US"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0742184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a:bodyPr>
          <a:lstStyle/>
          <a:p>
            <a:pPr lvl="0"/>
            <a:r>
              <a:rPr lang="en-US" b="1" i="1" u="sng" dirty="0">
                <a:solidFill>
                  <a:srgbClr val="FF0000"/>
                </a:solidFill>
              </a:rPr>
              <a:t/>
            </a:r>
            <a:br>
              <a:rPr lang="en-US" b="1" i="1" u="sng" dirty="0">
                <a:solidFill>
                  <a:srgbClr val="FF0000"/>
                </a:solidFill>
              </a:rPr>
            </a:br>
            <a:endParaRPr lang="en-US" i="1" dirty="0"/>
          </a:p>
        </p:txBody>
      </p:sp>
      <p:sp>
        <p:nvSpPr>
          <p:cNvPr id="3" name="Content Placeholder 2"/>
          <p:cNvSpPr>
            <a:spLocks noGrp="1"/>
          </p:cNvSpPr>
          <p:nvPr>
            <p:ph idx="1"/>
          </p:nvPr>
        </p:nvSpPr>
        <p:spPr>
          <a:xfrm>
            <a:off x="190500" y="838200"/>
            <a:ext cx="8763000" cy="4953000"/>
          </a:xfrm>
        </p:spPr>
        <p:txBody>
          <a:bodyPr/>
          <a:lstStyle/>
          <a:p>
            <a:pPr lvl="0"/>
            <a:endParaRPr lang="en-US" sz="2800" dirty="0" smtClean="0">
              <a:latin typeface="Tw Cen MT" panose="020B0602020104020603" pitchFamily="34" charset="0"/>
            </a:endParaRPr>
          </a:p>
          <a:p>
            <a:pPr lvl="0"/>
            <a:r>
              <a:rPr lang="en-US" sz="2800" dirty="0" smtClean="0">
                <a:latin typeface="Tw Cen MT" panose="020B0602020104020603" pitchFamily="34" charset="0"/>
              </a:rPr>
              <a:t>A </a:t>
            </a:r>
            <a:r>
              <a:rPr lang="en-US" sz="2800" dirty="0">
                <a:latin typeface="Tw Cen MT" panose="020B0602020104020603" pitchFamily="34" charset="0"/>
              </a:rPr>
              <a:t>level B correlation does not uniquely reflect the actual in vivo plasma level </a:t>
            </a:r>
            <a:r>
              <a:rPr lang="en-US" sz="2800" dirty="0" smtClean="0">
                <a:latin typeface="Tw Cen MT" panose="020B0602020104020603" pitchFamily="34" charset="0"/>
              </a:rPr>
              <a:t>curves.</a:t>
            </a:r>
          </a:p>
          <a:p>
            <a:pPr lvl="0"/>
            <a:endParaRPr lang="en-US" sz="2800" dirty="0">
              <a:latin typeface="Tw Cen MT" panose="020B0602020104020603" pitchFamily="34" charset="0"/>
            </a:endParaRPr>
          </a:p>
          <a:p>
            <a:pPr lvl="0"/>
            <a:endParaRPr lang="en-US" sz="2800" dirty="0" smtClean="0">
              <a:latin typeface="Tw Cen MT" panose="020B0602020104020603" pitchFamily="34" charset="0"/>
            </a:endParaRPr>
          </a:p>
          <a:p>
            <a:r>
              <a:rPr lang="en-US" sz="2800" dirty="0">
                <a:latin typeface="Tw Cen MT" panose="020B0602020104020603" pitchFamily="34" charset="0"/>
              </a:rPr>
              <a:t>In vitro data from such a correlation could not be used to justify the extremes of quality control standards . </a:t>
            </a:r>
          </a:p>
          <a:p>
            <a:pPr lvl="0"/>
            <a:endParaRPr lang="en-US" dirty="0" smtClean="0"/>
          </a:p>
          <a:p>
            <a:pPr lvl="0"/>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dirty="0"/>
          </a:p>
        </p:txBody>
      </p:sp>
    </p:spTree>
    <p:extLst>
      <p:ext uri="{BB962C8B-B14F-4D97-AF65-F5344CB8AC3E}">
        <p14:creationId xmlns:p14="http://schemas.microsoft.com/office/powerpoint/2010/main" val="36838520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320" y="228600"/>
            <a:ext cx="8839200" cy="5867400"/>
          </a:xfrm>
        </p:spPr>
        <p:txBody>
          <a:bodyPr>
            <a:normAutofit/>
          </a:bodyPr>
          <a:lstStyle/>
          <a:p>
            <a:pPr marL="0" indent="0">
              <a:buNone/>
            </a:pPr>
            <a:endParaRPr lang="en-US" dirty="0" smtClean="0"/>
          </a:p>
          <a:p>
            <a:r>
              <a:rPr lang="en-US" sz="2800" dirty="0" smtClean="0">
                <a:latin typeface="Tw Cen MT" panose="020B0602020104020603" pitchFamily="34" charset="0"/>
              </a:rPr>
              <a:t>In </a:t>
            </a:r>
            <a:r>
              <a:rPr lang="en-US" sz="2800" dirty="0">
                <a:latin typeface="Tw Cen MT" panose="020B0602020104020603" pitchFamily="34" charset="0"/>
              </a:rPr>
              <a:t>order to establish a level B correlation, </a:t>
            </a:r>
            <a:r>
              <a:rPr lang="en-US" sz="2800" dirty="0" smtClean="0">
                <a:latin typeface="Tw Cen MT" panose="020B0602020104020603" pitchFamily="34" charset="0"/>
              </a:rPr>
              <a:t>IVIVC data </a:t>
            </a:r>
            <a:r>
              <a:rPr lang="en-US" sz="2800" dirty="0">
                <a:latin typeface="Tw Cen MT" panose="020B0602020104020603" pitchFamily="34" charset="0"/>
              </a:rPr>
              <a:t>for at least 3 formulations with different release properties are required. </a:t>
            </a:r>
            <a:endParaRPr lang="en-US" sz="2800" dirty="0" smtClean="0">
              <a:latin typeface="Tw Cen MT" panose="020B0602020104020603" pitchFamily="34" charset="0"/>
            </a:endParaRPr>
          </a:p>
          <a:p>
            <a:endParaRPr lang="en-US" sz="2800" dirty="0" smtClean="0">
              <a:latin typeface="Tw Cen MT" panose="020B0602020104020603" pitchFamily="34" charset="0"/>
            </a:endParaRPr>
          </a:p>
          <a:p>
            <a:r>
              <a:rPr lang="en-US" sz="2800" dirty="0" smtClean="0">
                <a:latin typeface="Tw Cen MT" panose="020B0602020104020603" pitchFamily="34" charset="0"/>
              </a:rPr>
              <a:t>Each </a:t>
            </a:r>
            <a:r>
              <a:rPr lang="en-US" sz="2800" dirty="0">
                <a:latin typeface="Tw Cen MT" panose="020B0602020104020603" pitchFamily="34" charset="0"/>
              </a:rPr>
              <a:t>formulation provides one pair of in vitro &amp; in vivo MDT values. A level B correlation can be concluded if a linear relationship is obtained between in vitro and in vivo MDT values by use of linear regression </a:t>
            </a:r>
            <a:endParaRPr lang="en-US" sz="2800" b="1" i="1" u="sng" dirty="0">
              <a:solidFill>
                <a:srgbClr val="FF0000"/>
              </a:solidFill>
              <a:latin typeface="Tw Cen MT" panose="020B0602020104020603" pitchFamily="34"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dirty="0"/>
          </a:p>
        </p:txBody>
      </p:sp>
    </p:spTree>
    <p:extLst>
      <p:ext uri="{BB962C8B-B14F-4D97-AF65-F5344CB8AC3E}">
        <p14:creationId xmlns:p14="http://schemas.microsoft.com/office/powerpoint/2010/main" val="41190344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457200"/>
            <a:ext cx="8610600" cy="1828800"/>
          </a:xfrm>
        </p:spPr>
        <p:txBody>
          <a:bodyPr>
            <a:normAutofit/>
          </a:bodyPr>
          <a:lstStyle/>
          <a:p>
            <a:pPr marL="0" lvl="0" indent="0" algn="ctr">
              <a:buNone/>
            </a:pPr>
            <a:endParaRPr lang="en-US" dirty="0" smtClean="0"/>
          </a:p>
          <a:p>
            <a:r>
              <a:rPr lang="en-US" dirty="0" smtClean="0"/>
              <a:t>Level </a:t>
            </a:r>
            <a:r>
              <a:rPr lang="en-US" dirty="0"/>
              <a:t>B correlation can be used when level A correlation are not </a:t>
            </a:r>
            <a:r>
              <a:rPr lang="en-US" dirty="0" smtClean="0"/>
              <a:t>possible.</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dirty="0"/>
          </a:p>
        </p:txBody>
      </p:sp>
      <p:pic>
        <p:nvPicPr>
          <p:cNvPr id="4098" name="Picture 2" descr="C:\Users\Noor's\Desktop\Level-B-correlation-showing-the-relationship-between-the-mean-in-vitro-dissolution-an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154240"/>
            <a:ext cx="7696200" cy="3771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41922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839200" cy="6019800"/>
          </a:xfrm>
        </p:spPr>
        <p:txBody>
          <a:bodyPr>
            <a:normAutofit/>
          </a:bodyPr>
          <a:lstStyle/>
          <a:p>
            <a:pPr marL="0" indent="0" algn="ctr">
              <a:buNone/>
            </a:pPr>
            <a:r>
              <a:rPr lang="en-US" sz="4000" b="1" u="sng" dirty="0">
                <a:solidFill>
                  <a:srgbClr val="7030A0"/>
                </a:solidFill>
              </a:rPr>
              <a:t>Level C correlation</a:t>
            </a:r>
            <a:endParaRPr lang="en-US" sz="4000" b="1" u="sng" dirty="0" smtClean="0">
              <a:solidFill>
                <a:srgbClr val="7030A0"/>
              </a:solidFill>
            </a:endParaRPr>
          </a:p>
          <a:p>
            <a:r>
              <a:rPr lang="en-US" sz="2800" dirty="0" smtClean="0">
                <a:latin typeface="Tw Cen MT" panose="020B0602020104020603" pitchFamily="34" charset="0"/>
              </a:rPr>
              <a:t>Level </a:t>
            </a:r>
            <a:r>
              <a:rPr lang="en-US" sz="2800" dirty="0">
                <a:latin typeface="Tw Cen MT" panose="020B0602020104020603" pitchFamily="34" charset="0"/>
              </a:rPr>
              <a:t>C correlation relates one dissolution time point (t50%, t90%, etc.) to one mean pharmacokinetic parameter such as AUC, </a:t>
            </a:r>
            <a:r>
              <a:rPr lang="en-US" sz="2800" dirty="0" smtClean="0">
                <a:latin typeface="Tw Cen MT" panose="020B0602020104020603" pitchFamily="34" charset="0"/>
              </a:rPr>
              <a:t>t </a:t>
            </a:r>
            <a:r>
              <a:rPr lang="en-US" sz="2800" baseline="-25000" dirty="0" smtClean="0">
                <a:latin typeface="Tw Cen MT" panose="020B0602020104020603" pitchFamily="34" charset="0"/>
              </a:rPr>
              <a:t>max</a:t>
            </a:r>
            <a:r>
              <a:rPr lang="en-US" sz="2800" dirty="0">
                <a:latin typeface="Tw Cen MT" panose="020B0602020104020603" pitchFamily="34" charset="0"/>
              </a:rPr>
              <a:t> or </a:t>
            </a:r>
            <a:endParaRPr lang="en-US" sz="2800" dirty="0" smtClean="0">
              <a:latin typeface="Tw Cen MT" panose="020B0602020104020603" pitchFamily="34" charset="0"/>
            </a:endParaRPr>
          </a:p>
          <a:p>
            <a:pPr marL="0" indent="0">
              <a:buNone/>
            </a:pPr>
            <a:r>
              <a:rPr lang="en-US" sz="2800" dirty="0">
                <a:latin typeface="Tw Cen MT" panose="020B0602020104020603" pitchFamily="34" charset="0"/>
              </a:rPr>
              <a:t> </a:t>
            </a:r>
            <a:r>
              <a:rPr lang="en-US" sz="2800" dirty="0" smtClean="0">
                <a:latin typeface="Tw Cen MT" panose="020B0602020104020603" pitchFamily="34" charset="0"/>
              </a:rPr>
              <a:t>   C </a:t>
            </a:r>
            <a:r>
              <a:rPr lang="en-US" sz="2800" baseline="-25000" dirty="0" smtClean="0">
                <a:latin typeface="Tw Cen MT" panose="020B0602020104020603" pitchFamily="34" charset="0"/>
              </a:rPr>
              <a:t>max</a:t>
            </a:r>
            <a:r>
              <a:rPr lang="en-US" sz="2800" dirty="0">
                <a:latin typeface="Tw Cen MT" panose="020B0602020104020603" pitchFamily="34" charset="0"/>
              </a:rPr>
              <a:t>. </a:t>
            </a:r>
            <a:endParaRPr lang="en-US" sz="2800" dirty="0" smtClean="0">
              <a:latin typeface="Tw Cen MT" panose="020B0602020104020603" pitchFamily="34" charset="0"/>
            </a:endParaRPr>
          </a:p>
          <a:p>
            <a:endParaRPr lang="en-US" sz="2800" dirty="0" smtClean="0">
              <a:latin typeface="Tw Cen MT" panose="020B0602020104020603" pitchFamily="34" charset="0"/>
            </a:endParaRPr>
          </a:p>
          <a:p>
            <a:r>
              <a:rPr lang="en-US" sz="2800" dirty="0" smtClean="0">
                <a:latin typeface="Tw Cen MT" panose="020B0602020104020603" pitchFamily="34" charset="0"/>
              </a:rPr>
              <a:t>This </a:t>
            </a:r>
            <a:r>
              <a:rPr lang="en-US" sz="2800" dirty="0">
                <a:latin typeface="Tw Cen MT" panose="020B0602020104020603" pitchFamily="34" charset="0"/>
              </a:rPr>
              <a:t>is the weakest level of correlation as partial relationship between absorption and dissolution is </a:t>
            </a:r>
            <a:r>
              <a:rPr lang="en-US" sz="2800" dirty="0" smtClean="0">
                <a:latin typeface="Tw Cen MT" panose="020B0602020104020603" pitchFamily="34" charset="0"/>
              </a:rPr>
              <a:t>established.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dirty="0"/>
          </a:p>
        </p:txBody>
      </p:sp>
    </p:spTree>
    <p:extLst>
      <p:ext uri="{BB962C8B-B14F-4D97-AF65-F5344CB8AC3E}">
        <p14:creationId xmlns:p14="http://schemas.microsoft.com/office/powerpoint/2010/main" val="35431542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320" y="838200"/>
            <a:ext cx="8839200" cy="5105400"/>
          </a:xfrm>
        </p:spPr>
        <p:txBody>
          <a:bodyPr/>
          <a:lstStyle/>
          <a:p>
            <a:r>
              <a:rPr lang="en-US" sz="3200" dirty="0">
                <a:latin typeface="Tw Cen MT" panose="020B0602020104020603" pitchFamily="34" charset="0"/>
              </a:rPr>
              <a:t>Since it does not reflect the complete shape of plasma drug concentration time curve, which is the critical factor that defines the performance of a drug product</a:t>
            </a:r>
            <a:r>
              <a:rPr lang="en-US" sz="3200" dirty="0" smtClean="0">
                <a:latin typeface="Tw Cen MT" panose="020B0602020104020603" pitchFamily="34" charset="0"/>
              </a:rPr>
              <a:t>.</a:t>
            </a:r>
          </a:p>
          <a:p>
            <a:pPr marL="0" indent="0">
              <a:buNone/>
            </a:pPr>
            <a:endParaRPr lang="en-US" sz="3200" dirty="0">
              <a:latin typeface="Tw Cen MT" panose="020B0602020104020603" pitchFamily="34" charset="0"/>
            </a:endParaRPr>
          </a:p>
          <a:p>
            <a:r>
              <a:rPr lang="en-US" sz="3200" dirty="0">
                <a:latin typeface="Tw Cen MT" panose="020B0602020104020603" pitchFamily="34" charset="0"/>
              </a:rPr>
              <a:t>Due to its obvious limitations, the usefulness of a Level C correlation is limited in predicting in vivo drug performance.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dirty="0"/>
          </a:p>
        </p:txBody>
      </p:sp>
    </p:spTree>
    <p:extLst>
      <p:ext uri="{BB962C8B-B14F-4D97-AF65-F5344CB8AC3E}">
        <p14:creationId xmlns:p14="http://schemas.microsoft.com/office/powerpoint/2010/main" val="18693096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066800"/>
            <a:ext cx="8763000" cy="5334000"/>
          </a:xfrm>
        </p:spPr>
        <p:txBody>
          <a:bodyPr>
            <a:normAutofit/>
          </a:bodyPr>
          <a:lstStyle/>
          <a:p>
            <a:pPr marL="0" indent="0" algn="ctr">
              <a:buNone/>
            </a:pPr>
            <a:endParaRPr lang="en-US" sz="2800" dirty="0" smtClean="0">
              <a:latin typeface="Tw Cen MT" panose="020B0602020104020603" pitchFamily="34" charset="0"/>
            </a:endParaRPr>
          </a:p>
          <a:p>
            <a:r>
              <a:rPr lang="en-US" sz="2800" dirty="0" smtClean="0">
                <a:latin typeface="Tw Cen MT" panose="020B0602020104020603" pitchFamily="34" charset="0"/>
              </a:rPr>
              <a:t>In </a:t>
            </a:r>
            <a:r>
              <a:rPr lang="en-US" sz="2800" dirty="0">
                <a:latin typeface="Tw Cen MT" panose="020B0602020104020603" pitchFamily="34" charset="0"/>
              </a:rPr>
              <a:t>the early stages of formulation development Level C correlations can be useful </a:t>
            </a:r>
            <a:endParaRPr lang="en-US" sz="2800" dirty="0" smtClean="0">
              <a:latin typeface="Tw Cen MT" panose="020B0602020104020603" pitchFamily="34" charset="0"/>
            </a:endParaRPr>
          </a:p>
          <a:p>
            <a:pPr marL="0" indent="0" algn="ctr">
              <a:buNone/>
            </a:pPr>
            <a:r>
              <a:rPr lang="en-US" sz="2800" b="1" dirty="0" smtClean="0">
                <a:solidFill>
                  <a:srgbClr val="7030A0"/>
                </a:solidFill>
                <a:latin typeface="Tw Cen MT" panose="020B0602020104020603" pitchFamily="34" charset="0"/>
              </a:rPr>
              <a:t>When</a:t>
            </a:r>
            <a:endParaRPr lang="en-US" sz="2800" b="1" dirty="0">
              <a:solidFill>
                <a:srgbClr val="7030A0"/>
              </a:solidFill>
              <a:latin typeface="Tw Cen MT" panose="020B0602020104020603" pitchFamily="34" charset="0"/>
            </a:endParaRPr>
          </a:p>
          <a:p>
            <a:pPr marL="0" indent="0" algn="ctr">
              <a:buNone/>
            </a:pPr>
            <a:r>
              <a:rPr lang="en-US" sz="2800" dirty="0" smtClean="0">
                <a:latin typeface="Tw Cen MT" panose="020B0602020104020603" pitchFamily="34" charset="0"/>
              </a:rPr>
              <a:t>     pilot </a:t>
            </a:r>
            <a:r>
              <a:rPr lang="en-US" sz="2800" dirty="0">
                <a:latin typeface="Tw Cen MT" panose="020B0602020104020603" pitchFamily="34" charset="0"/>
              </a:rPr>
              <a:t>formulations are being selected while waiver </a:t>
            </a:r>
            <a:r>
              <a:rPr lang="en-US" sz="2800" dirty="0" smtClean="0">
                <a:latin typeface="Tw Cen MT" panose="020B0602020104020603" pitchFamily="34" charset="0"/>
              </a:rPr>
              <a:t>of </a:t>
            </a:r>
            <a:r>
              <a:rPr lang="en-US" sz="2800" dirty="0">
                <a:latin typeface="Tw Cen MT" panose="020B0602020104020603" pitchFamily="34" charset="0"/>
              </a:rPr>
              <a:t>an in vivo </a:t>
            </a:r>
            <a:r>
              <a:rPr lang="en-US" sz="2800" dirty="0" smtClean="0">
                <a:latin typeface="Tw Cen MT" panose="020B0602020104020603" pitchFamily="34" charset="0"/>
              </a:rPr>
              <a:t>bioequivalence </a:t>
            </a:r>
            <a:r>
              <a:rPr lang="en-US" sz="2800" dirty="0">
                <a:latin typeface="Tw Cen MT" panose="020B0602020104020603" pitchFamily="34" charset="0"/>
              </a:rPr>
              <a:t>study </a:t>
            </a:r>
          </a:p>
          <a:p>
            <a:pPr marL="0" indent="0" algn="ctr">
              <a:buNone/>
            </a:pPr>
            <a:r>
              <a:rPr lang="en-US" sz="2800" dirty="0" smtClean="0">
                <a:latin typeface="Tw Cen MT" panose="020B0602020104020603" pitchFamily="34" charset="0"/>
              </a:rPr>
              <a:t>(bio waiver) </a:t>
            </a:r>
            <a:r>
              <a:rPr lang="en-US" sz="2800" dirty="0">
                <a:latin typeface="Tw Cen MT" panose="020B0602020104020603" pitchFamily="34" charset="0"/>
              </a:rPr>
              <a:t>is generally not </a:t>
            </a:r>
            <a:r>
              <a:rPr lang="en-US" sz="2800" dirty="0" smtClean="0">
                <a:latin typeface="Tw Cen MT" panose="020B0602020104020603" pitchFamily="34" charset="0"/>
              </a:rPr>
              <a:t>possible.</a:t>
            </a:r>
            <a:endParaRPr lang="en-US" sz="2800" dirty="0">
              <a:latin typeface="Tw Cen MT" panose="020B0602020104020603" pitchFamily="34" charset="0"/>
            </a:endParaRP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dirty="0"/>
          </a:p>
        </p:txBody>
      </p:sp>
    </p:spTree>
    <p:extLst>
      <p:ext uri="{BB962C8B-B14F-4D97-AF65-F5344CB8AC3E}">
        <p14:creationId xmlns:p14="http://schemas.microsoft.com/office/powerpoint/2010/main" val="39466296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rmAutofit/>
          </a:bodyPr>
          <a:lstStyle/>
          <a:p>
            <a:pPr marL="0" indent="0" algn="ctr">
              <a:buNone/>
            </a:pPr>
            <a:r>
              <a:rPr lang="en-US" sz="3600" b="1" u="sng" dirty="0">
                <a:solidFill>
                  <a:srgbClr val="7030A0"/>
                </a:solidFill>
                <a:latin typeface="Tw Cen MT" panose="020B0602020104020603" pitchFamily="34" charset="0"/>
              </a:rPr>
              <a:t>Multiple level C correlations</a:t>
            </a:r>
            <a:endParaRPr lang="en-US" sz="3600" u="sng" dirty="0">
              <a:solidFill>
                <a:srgbClr val="7030A0"/>
              </a:solidFill>
              <a:latin typeface="Tw Cen MT" panose="020B0602020104020603" pitchFamily="34" charset="0"/>
            </a:endParaRPr>
          </a:p>
          <a:p>
            <a:pPr marL="0" indent="0">
              <a:buNone/>
            </a:pPr>
            <a:endParaRPr lang="en-US" sz="2800" dirty="0" smtClean="0">
              <a:latin typeface="Tw Cen MT" panose="020B0602020104020603" pitchFamily="34" charset="0"/>
            </a:endParaRPr>
          </a:p>
          <a:p>
            <a:r>
              <a:rPr lang="en-US" sz="2800" dirty="0" smtClean="0">
                <a:latin typeface="Tw Cen MT" panose="020B0602020104020603" pitchFamily="34" charset="0"/>
              </a:rPr>
              <a:t>This </a:t>
            </a:r>
            <a:r>
              <a:rPr lang="en-US" sz="2800" dirty="0">
                <a:latin typeface="Tw Cen MT" panose="020B0602020104020603" pitchFamily="34" charset="0"/>
              </a:rPr>
              <a:t>level refers to the relationship between one or more pharmacokinetic parameters of interest (</a:t>
            </a:r>
            <a:r>
              <a:rPr lang="en-US" sz="2800" dirty="0" smtClean="0">
                <a:latin typeface="Tw Cen MT" panose="020B0602020104020603" pitchFamily="34" charset="0"/>
              </a:rPr>
              <a:t>C </a:t>
            </a:r>
            <a:r>
              <a:rPr lang="en-US" sz="2800" baseline="-25000" dirty="0" smtClean="0">
                <a:latin typeface="Tw Cen MT" panose="020B0602020104020603" pitchFamily="34" charset="0"/>
              </a:rPr>
              <a:t>max</a:t>
            </a:r>
            <a:r>
              <a:rPr lang="en-US" sz="2800" dirty="0">
                <a:latin typeface="Tw Cen MT" panose="020B0602020104020603" pitchFamily="34" charset="0"/>
              </a:rPr>
              <a:t>, AUC, or any other suitable parameters) and amount of drug dissolved at several time point of dissolution profile</a:t>
            </a:r>
            <a:r>
              <a:rPr lang="en-US" dirty="0"/>
              <a:t>. </a:t>
            </a:r>
            <a:endParaRPr lang="en-US" dirty="0" smtClean="0"/>
          </a:p>
          <a:p>
            <a:pPr marL="0" indent="0">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dirty="0"/>
          </a:p>
        </p:txBody>
      </p:sp>
    </p:spTree>
    <p:extLst>
      <p:ext uri="{BB962C8B-B14F-4D97-AF65-F5344CB8AC3E}">
        <p14:creationId xmlns:p14="http://schemas.microsoft.com/office/powerpoint/2010/main" val="8761749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u="sng" dirty="0">
                <a:solidFill>
                  <a:srgbClr val="FF0000"/>
                </a:solidFill>
              </a:rPr>
              <a:t/>
            </a:r>
            <a:br>
              <a:rPr lang="en-US" b="1" i="1" u="sng" dirty="0">
                <a:solidFill>
                  <a:srgbClr val="FF0000"/>
                </a:solidFill>
              </a:rPr>
            </a:br>
            <a:endParaRPr lang="en-US" i="1" dirty="0"/>
          </a:p>
        </p:txBody>
      </p:sp>
      <p:sp>
        <p:nvSpPr>
          <p:cNvPr id="3" name="Content Placeholder 2"/>
          <p:cNvSpPr>
            <a:spLocks noGrp="1"/>
          </p:cNvSpPr>
          <p:nvPr>
            <p:ph idx="1"/>
          </p:nvPr>
        </p:nvSpPr>
        <p:spPr>
          <a:xfrm>
            <a:off x="457200" y="685800"/>
            <a:ext cx="8534400" cy="5943600"/>
          </a:xfrm>
        </p:spPr>
        <p:txBody>
          <a:bodyPr>
            <a:normAutofit/>
          </a:bodyPr>
          <a:lstStyle/>
          <a:p>
            <a:r>
              <a:rPr lang="en-US" sz="2800" dirty="0">
                <a:latin typeface="Tw Cen MT" panose="020B0602020104020603" pitchFamily="34" charset="0"/>
              </a:rPr>
              <a:t>Multiple point level C correlation may be used to justify a bio waivers provided that the correlation has been established over the entire dissolution profile with one or more pharmacokinetic parameters of </a:t>
            </a:r>
            <a:r>
              <a:rPr lang="en-US" sz="2800" dirty="0" smtClean="0">
                <a:latin typeface="Tw Cen MT" panose="020B0602020104020603" pitchFamily="34" charset="0"/>
              </a:rPr>
              <a:t>interest</a:t>
            </a:r>
          </a:p>
          <a:p>
            <a:endParaRPr lang="en-US" sz="2800" dirty="0" smtClean="0">
              <a:latin typeface="Tw Cen MT" panose="020B0602020104020603" pitchFamily="34" charset="0"/>
            </a:endParaRPr>
          </a:p>
          <a:p>
            <a:r>
              <a:rPr lang="en-US" sz="2800" dirty="0" smtClean="0">
                <a:latin typeface="Tw Cen MT" panose="020B0602020104020603" pitchFamily="34" charset="0"/>
              </a:rPr>
              <a:t>A </a:t>
            </a:r>
            <a:r>
              <a:rPr lang="en-US" sz="2800" dirty="0">
                <a:latin typeface="Tw Cen MT" panose="020B0602020104020603" pitchFamily="34" charset="0"/>
              </a:rPr>
              <a:t>multiple Level C correlation should be based on at least three dissolution time points covering the early, middle, and late stages of the dissolution profile</a:t>
            </a:r>
            <a:r>
              <a:rPr lang="en-US" dirty="0"/>
              <a:t>.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dirty="0"/>
          </a:p>
        </p:txBody>
      </p:sp>
    </p:spTree>
    <p:extLst>
      <p:ext uri="{BB962C8B-B14F-4D97-AF65-F5344CB8AC3E}">
        <p14:creationId xmlns:p14="http://schemas.microsoft.com/office/powerpoint/2010/main" val="31470602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686800" cy="6019800"/>
          </a:xfrm>
        </p:spPr>
        <p:txBody>
          <a:bodyPr>
            <a:normAutofit/>
          </a:bodyPr>
          <a:lstStyle/>
          <a:p>
            <a:pPr marL="0" indent="0" algn="ctr">
              <a:buNone/>
            </a:pPr>
            <a:endParaRPr lang="en-US" b="1" u="sng" dirty="0" smtClean="0">
              <a:solidFill>
                <a:srgbClr val="FF0000"/>
              </a:solidFill>
            </a:endParaRPr>
          </a:p>
          <a:p>
            <a:r>
              <a:rPr lang="en-US" dirty="0" smtClean="0"/>
              <a:t>The </a:t>
            </a:r>
            <a:r>
              <a:rPr lang="en-US" sz="2800" dirty="0">
                <a:latin typeface="Tw Cen MT" panose="020B0602020104020603" pitchFamily="34" charset="0"/>
              </a:rPr>
              <a:t>development of a level A correlation is also likely, when multiple level C correlation is achieved at each time point at the same </a:t>
            </a:r>
            <a:r>
              <a:rPr lang="en-US" sz="2800" dirty="0" smtClean="0">
                <a:latin typeface="Tw Cen MT" panose="020B0602020104020603" pitchFamily="34" charset="0"/>
              </a:rPr>
              <a:t>parameter.</a:t>
            </a:r>
          </a:p>
          <a:p>
            <a:endParaRPr lang="en-US" sz="2800" dirty="0" smtClean="0">
              <a:latin typeface="Tw Cen MT" panose="020B0602020104020603" pitchFamily="34" charset="0"/>
            </a:endParaRPr>
          </a:p>
          <a:p>
            <a:r>
              <a:rPr lang="en-US" sz="2800" dirty="0" smtClean="0">
                <a:latin typeface="Tw Cen MT" panose="020B0602020104020603" pitchFamily="34" charset="0"/>
              </a:rPr>
              <a:t> </a:t>
            </a:r>
            <a:r>
              <a:rPr lang="en-US" sz="2800" dirty="0">
                <a:latin typeface="Tw Cen MT" panose="020B0602020104020603" pitchFamily="34" charset="0"/>
              </a:rPr>
              <a:t>If such a multiple level C </a:t>
            </a:r>
            <a:r>
              <a:rPr lang="en-US" sz="2800" dirty="0" smtClean="0">
                <a:latin typeface="Tw Cen MT" panose="020B0602020104020603" pitchFamily="34" charset="0"/>
              </a:rPr>
              <a:t>correlation is </a:t>
            </a:r>
            <a:r>
              <a:rPr lang="en-US" sz="2800" dirty="0">
                <a:latin typeface="Tw Cen MT" panose="020B0602020104020603" pitchFamily="34" charset="0"/>
              </a:rPr>
              <a:t>achievable, then the development of a level A correlation is also likely.</a:t>
            </a:r>
          </a:p>
          <a:p>
            <a:endParaRPr lang="en-US" dirty="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dirty="0"/>
          </a:p>
        </p:txBody>
      </p:sp>
    </p:spTree>
    <p:extLst>
      <p:ext uri="{BB962C8B-B14F-4D97-AF65-F5344CB8AC3E}">
        <p14:creationId xmlns:p14="http://schemas.microsoft.com/office/powerpoint/2010/main" val="16902208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7012426" cy="2819400"/>
          </a:xfrm>
        </p:spPr>
        <p:txBody>
          <a:bodyPr>
            <a:normAutofit/>
          </a:bodyPr>
          <a:lstStyle/>
          <a:p>
            <a:pPr lvl="0"/>
            <a:r>
              <a:rPr lang="en-US" b="1" i="1" dirty="0" smtClean="0">
                <a:solidFill>
                  <a:srgbClr val="FF0000"/>
                </a:solidFill>
              </a:rPr>
              <a:t/>
            </a:r>
            <a:br>
              <a:rPr lang="en-US" b="1" i="1" dirty="0" smtClean="0">
                <a:solidFill>
                  <a:srgbClr val="FF0000"/>
                </a:solidFill>
              </a:rPr>
            </a:br>
            <a:r>
              <a:rPr lang="en-US" b="1" i="1" dirty="0">
                <a:solidFill>
                  <a:srgbClr val="FF0000"/>
                </a:solidFill>
              </a:rPr>
              <a:t/>
            </a:r>
            <a:br>
              <a:rPr lang="en-US" b="1" i="1" dirty="0">
                <a:solidFill>
                  <a:srgbClr val="FF0000"/>
                </a:solidFill>
              </a:rPr>
            </a:br>
            <a:r>
              <a:rPr lang="en-US" b="1" i="1" u="sng" dirty="0" smtClean="0">
                <a:solidFill>
                  <a:srgbClr val="7030A0"/>
                </a:solidFill>
              </a:rPr>
              <a:t>Level </a:t>
            </a:r>
            <a:r>
              <a:rPr lang="en-US" b="1" i="1" u="sng" dirty="0">
                <a:solidFill>
                  <a:srgbClr val="7030A0"/>
                </a:solidFill>
              </a:rPr>
              <a:t>D </a:t>
            </a:r>
            <a:r>
              <a:rPr lang="en-US" b="1" i="1" u="sng" dirty="0" smtClean="0">
                <a:solidFill>
                  <a:srgbClr val="7030A0"/>
                </a:solidFill>
              </a:rPr>
              <a:t>Correlation</a:t>
            </a:r>
            <a:r>
              <a:rPr lang="en-US" i="1" dirty="0">
                <a:solidFill>
                  <a:srgbClr val="FF0000"/>
                </a:solidFill>
              </a:rPr>
              <a:t/>
            </a:r>
            <a:br>
              <a:rPr lang="en-US" i="1" dirty="0">
                <a:solidFill>
                  <a:srgbClr val="FF0000"/>
                </a:solidFill>
              </a:rPr>
            </a:br>
            <a:endParaRPr lang="en-US" i="1" dirty="0"/>
          </a:p>
        </p:txBody>
      </p:sp>
      <p:sp>
        <p:nvSpPr>
          <p:cNvPr id="3" name="Content Placeholder 2"/>
          <p:cNvSpPr>
            <a:spLocks noGrp="1"/>
          </p:cNvSpPr>
          <p:nvPr>
            <p:ph idx="1"/>
          </p:nvPr>
        </p:nvSpPr>
        <p:spPr>
          <a:xfrm>
            <a:off x="152400" y="1905000"/>
            <a:ext cx="9144000" cy="2514600"/>
          </a:xfrm>
        </p:spPr>
        <p:txBody>
          <a:bodyPr>
            <a:normAutofit/>
          </a:bodyPr>
          <a:lstStyle/>
          <a:p>
            <a:endParaRPr lang="en-US" sz="2800" dirty="0" smtClean="0">
              <a:latin typeface="Tw Cen MT" panose="020B0602020104020603" pitchFamily="34" charset="0"/>
            </a:endParaRPr>
          </a:p>
          <a:p>
            <a:r>
              <a:rPr lang="en-US" sz="2800" dirty="0" smtClean="0">
                <a:latin typeface="Tw Cen MT" panose="020B0602020104020603" pitchFamily="34" charset="0"/>
              </a:rPr>
              <a:t>It </a:t>
            </a:r>
            <a:r>
              <a:rPr lang="en-US" sz="2800" dirty="0">
                <a:latin typeface="Tw Cen MT" panose="020B0602020104020603" pitchFamily="34" charset="0"/>
              </a:rPr>
              <a:t>is a semi quantitative and/or </a:t>
            </a:r>
            <a:r>
              <a:rPr lang="en-US" sz="2800" dirty="0" smtClean="0">
                <a:latin typeface="Tw Cen MT" panose="020B0602020104020603" pitchFamily="34" charset="0"/>
              </a:rPr>
              <a:t>qualitative analysis </a:t>
            </a:r>
            <a:r>
              <a:rPr lang="en-US" sz="2800" dirty="0">
                <a:latin typeface="Tw Cen MT" panose="020B0602020104020603" pitchFamily="34" charset="0"/>
              </a:rPr>
              <a:t>which is eccentric and rank </a:t>
            </a:r>
            <a:r>
              <a:rPr lang="en-US" sz="2800" dirty="0" smtClean="0">
                <a:latin typeface="Tw Cen MT" panose="020B0602020104020603" pitchFamily="34" charset="0"/>
              </a:rPr>
              <a:t>order correlation </a:t>
            </a:r>
            <a:r>
              <a:rPr lang="en-US" sz="2800" dirty="0">
                <a:latin typeface="Tw Cen MT" panose="020B0602020104020603" pitchFamily="34" charset="0"/>
              </a:rPr>
              <a:t>and is not considered useful </a:t>
            </a:r>
            <a:r>
              <a:rPr lang="en-US" sz="2800" dirty="0" smtClean="0">
                <a:latin typeface="Tw Cen MT" panose="020B0602020104020603" pitchFamily="34" charset="0"/>
              </a:rPr>
              <a:t>for regulatory purpose.</a:t>
            </a:r>
            <a:endParaRPr lang="en-US" sz="2800" dirty="0">
              <a:latin typeface="Tw Cen MT" panose="020B0602020104020603"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dirty="0"/>
          </a:p>
        </p:txBody>
      </p:sp>
    </p:spTree>
    <p:extLst>
      <p:ext uri="{BB962C8B-B14F-4D97-AF65-F5344CB8AC3E}">
        <p14:creationId xmlns:p14="http://schemas.microsoft.com/office/powerpoint/2010/main" val="3380410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33048"/>
            <a:ext cx="8458200" cy="5334000"/>
          </a:xfrm>
        </p:spPr>
        <p:txBody>
          <a:bodyPr>
            <a:normAutofit/>
          </a:bodyPr>
          <a:lstStyle/>
          <a:p>
            <a:r>
              <a:rPr lang="en-US" sz="2800" b="1" dirty="0">
                <a:latin typeface="Tw Cen MT" panose="020B0602020104020603" pitchFamily="34" charset="0"/>
                <a:cs typeface="Andalus" panose="02020603050405020304" pitchFamily="18" charset="-78"/>
              </a:rPr>
              <a:t>Biopharmaceutical Classification System</a:t>
            </a:r>
            <a:endParaRPr lang="en-US" sz="2800" b="1" dirty="0" smtClean="0">
              <a:latin typeface="Tw Cen MT" panose="020B0602020104020603" pitchFamily="34" charset="0"/>
              <a:cs typeface="Andalus" panose="02020603050405020304" pitchFamily="18" charset="-78"/>
            </a:endParaRPr>
          </a:p>
          <a:p>
            <a:r>
              <a:rPr lang="en-US" sz="2800" b="1" dirty="0" smtClean="0">
                <a:latin typeface="Tw Cen MT" panose="020B0602020104020603" pitchFamily="34" charset="0"/>
                <a:cs typeface="Andalus" panose="02020603050405020304" pitchFamily="18" charset="-78"/>
              </a:rPr>
              <a:t>In-vitro-In-vivo </a:t>
            </a:r>
            <a:r>
              <a:rPr lang="en-US" sz="2800" b="1" dirty="0">
                <a:latin typeface="Tw Cen MT" panose="020B0602020104020603" pitchFamily="34" charset="0"/>
                <a:cs typeface="Andalus" panose="02020603050405020304" pitchFamily="18" charset="-78"/>
              </a:rPr>
              <a:t>Correlation For Modified</a:t>
            </a:r>
            <a:br>
              <a:rPr lang="en-US" sz="2800" b="1" dirty="0">
                <a:latin typeface="Tw Cen MT" panose="020B0602020104020603" pitchFamily="34" charset="0"/>
                <a:cs typeface="Andalus" panose="02020603050405020304" pitchFamily="18" charset="-78"/>
              </a:rPr>
            </a:br>
            <a:r>
              <a:rPr lang="en-US" sz="2800" b="1" dirty="0">
                <a:latin typeface="Tw Cen MT" panose="020B0602020104020603" pitchFamily="34" charset="0"/>
                <a:cs typeface="Andalus" panose="02020603050405020304" pitchFamily="18" charset="-78"/>
              </a:rPr>
              <a:t>Release </a:t>
            </a:r>
            <a:r>
              <a:rPr lang="en-US" sz="2800" b="1" dirty="0" smtClean="0">
                <a:latin typeface="Tw Cen MT" panose="020B0602020104020603" pitchFamily="34" charset="0"/>
                <a:cs typeface="Andalus" panose="02020603050405020304" pitchFamily="18" charset="-78"/>
              </a:rPr>
              <a:t>Products</a:t>
            </a:r>
          </a:p>
          <a:p>
            <a:r>
              <a:rPr lang="en-US" sz="2800" b="1" dirty="0" smtClean="0">
                <a:latin typeface="Tw Cen MT" panose="020B0602020104020603" pitchFamily="34" charset="0"/>
                <a:cs typeface="Andalus" panose="02020603050405020304" pitchFamily="18" charset="-78"/>
              </a:rPr>
              <a:t>Importance </a:t>
            </a:r>
            <a:r>
              <a:rPr lang="en-US" sz="2800" b="1" dirty="0">
                <a:latin typeface="Tw Cen MT" panose="020B0602020104020603" pitchFamily="34" charset="0"/>
                <a:cs typeface="Andalus" panose="02020603050405020304" pitchFamily="18" charset="-78"/>
              </a:rPr>
              <a:t>of In-vitro </a:t>
            </a:r>
            <a:r>
              <a:rPr lang="en-US" sz="2800" b="1" dirty="0" smtClean="0">
                <a:latin typeface="Tw Cen MT" panose="020B0602020104020603" pitchFamily="34" charset="0"/>
                <a:cs typeface="Andalus" panose="02020603050405020304" pitchFamily="18" charset="-78"/>
              </a:rPr>
              <a:t>Dissolution</a:t>
            </a:r>
          </a:p>
          <a:p>
            <a:r>
              <a:rPr lang="en-US" sz="2800" b="1" dirty="0" smtClean="0">
                <a:latin typeface="Tw Cen MT" panose="020B0602020104020603" pitchFamily="34" charset="0"/>
                <a:cs typeface="Andalus" panose="02020603050405020304" pitchFamily="18" charset="-78"/>
              </a:rPr>
              <a:t>Applications </a:t>
            </a:r>
            <a:r>
              <a:rPr lang="en-US" sz="2800" b="1" dirty="0">
                <a:latin typeface="Tw Cen MT" panose="020B0602020104020603" pitchFamily="34" charset="0"/>
                <a:cs typeface="Andalus" panose="02020603050405020304" pitchFamily="18" charset="-78"/>
              </a:rPr>
              <a:t>of IVIVC</a:t>
            </a:r>
            <a:r>
              <a:rPr lang="en-US" sz="2800" dirty="0"/>
              <a:t/>
            </a:r>
            <a:br>
              <a:rPr lang="en-US" sz="2800" dirty="0"/>
            </a:b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41413127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6554867" cy="2819400"/>
          </a:xfrm>
        </p:spPr>
        <p:txBody>
          <a:bodyPr>
            <a:normAutofit/>
          </a:bodyPr>
          <a:lstStyle/>
          <a:p>
            <a:r>
              <a:rPr lang="en-US" b="1" i="1" u="sng" dirty="0"/>
              <a:t>IVIVC CORRELATION </a:t>
            </a:r>
            <a:r>
              <a:rPr lang="en-US" b="1" i="1" u="sng" dirty="0" smtClean="0"/>
              <a:t>LEVELS</a:t>
            </a:r>
            <a:br>
              <a:rPr lang="en-US" b="1" i="1" u="sng" dirty="0" smtClean="0"/>
            </a:br>
            <a:r>
              <a:rPr lang="en-US" sz="3600" b="1" i="1" u="sng" dirty="0" smtClean="0">
                <a:solidFill>
                  <a:srgbClr val="7030A0"/>
                </a:solidFill>
              </a:rPr>
              <a:t>FDA Recommendations</a:t>
            </a:r>
            <a:endParaRPr lang="en-US" sz="3600" i="1" dirty="0">
              <a:solidFill>
                <a:srgbClr val="7030A0"/>
              </a:solidFill>
            </a:endParaRPr>
          </a:p>
        </p:txBody>
      </p:sp>
      <p:sp>
        <p:nvSpPr>
          <p:cNvPr id="3" name="Content Placeholder 2"/>
          <p:cNvSpPr>
            <a:spLocks noGrp="1"/>
          </p:cNvSpPr>
          <p:nvPr>
            <p:ph idx="1"/>
          </p:nvPr>
        </p:nvSpPr>
        <p:spPr>
          <a:xfrm>
            <a:off x="152400" y="1524000"/>
            <a:ext cx="8915400" cy="5105400"/>
          </a:xfrm>
        </p:spPr>
        <p:txBody>
          <a:bodyPr/>
          <a:lstStyle/>
          <a:p>
            <a:r>
              <a:rPr lang="en-US" sz="2800" dirty="0">
                <a:latin typeface="Tw Cen MT" panose="020B0602020104020603" pitchFamily="34" charset="0"/>
              </a:rPr>
              <a:t> </a:t>
            </a:r>
            <a:r>
              <a:rPr lang="en-US" sz="2800" dirty="0" smtClean="0">
                <a:latin typeface="Tw Cen MT" panose="020B0602020104020603" pitchFamily="34" charset="0"/>
              </a:rPr>
              <a:t>The </a:t>
            </a:r>
            <a:r>
              <a:rPr lang="en-US" sz="2800" dirty="0">
                <a:latin typeface="Tw Cen MT" panose="020B0602020104020603" pitchFamily="34" charset="0"/>
              </a:rPr>
              <a:t>FDA ranked </a:t>
            </a:r>
            <a:r>
              <a:rPr lang="en-US" sz="2800" dirty="0" smtClean="0">
                <a:latin typeface="Tw Cen MT" panose="020B0602020104020603" pitchFamily="34" charset="0"/>
              </a:rPr>
              <a:t>the levels </a:t>
            </a:r>
            <a:r>
              <a:rPr lang="en-US" sz="2800" dirty="0">
                <a:latin typeface="Tw Cen MT" panose="020B0602020104020603" pitchFamily="34" charset="0"/>
              </a:rPr>
              <a:t>as follows: A Level A IVIVC is considered to be the most </a:t>
            </a:r>
            <a:r>
              <a:rPr lang="en-US" sz="2800" dirty="0" smtClean="0">
                <a:latin typeface="Tw Cen MT" panose="020B0602020104020603" pitchFamily="34" charset="0"/>
              </a:rPr>
              <a:t>informative followed </a:t>
            </a:r>
            <a:r>
              <a:rPr lang="en-US" sz="2800" dirty="0">
                <a:latin typeface="Tw Cen MT" panose="020B0602020104020603" pitchFamily="34" charset="0"/>
              </a:rPr>
              <a:t>by multiple Level C </a:t>
            </a:r>
            <a:r>
              <a:rPr lang="en-US" sz="2800" dirty="0" smtClean="0">
                <a:latin typeface="Tw Cen MT" panose="020B0602020104020603" pitchFamily="34" charset="0"/>
              </a:rPr>
              <a:t>correlations.</a:t>
            </a:r>
          </a:p>
          <a:p>
            <a:endParaRPr lang="en-US" sz="2800" dirty="0" smtClean="0">
              <a:latin typeface="Tw Cen MT" panose="020B0602020104020603" pitchFamily="34" charset="0"/>
            </a:endParaRPr>
          </a:p>
          <a:p>
            <a:r>
              <a:rPr lang="en-US" sz="2800" dirty="0" smtClean="0">
                <a:latin typeface="Tw Cen MT" panose="020B0602020104020603" pitchFamily="34" charset="0"/>
              </a:rPr>
              <a:t>However</a:t>
            </a:r>
            <a:r>
              <a:rPr lang="en-US" sz="2800" dirty="0">
                <a:latin typeface="Tw Cen MT" panose="020B0602020104020603" pitchFamily="34" charset="0"/>
              </a:rPr>
              <a:t>, if a multiple Level C correlation is</a:t>
            </a:r>
          </a:p>
          <a:p>
            <a:pPr marL="0" indent="0" algn="ctr">
              <a:buNone/>
            </a:pPr>
            <a:r>
              <a:rPr lang="en-US" sz="2800" dirty="0">
                <a:latin typeface="Tw Cen MT" panose="020B0602020104020603" pitchFamily="34" charset="0"/>
              </a:rPr>
              <a:t>not possible, then a Level </a:t>
            </a:r>
            <a:r>
              <a:rPr lang="en-US" sz="2800" dirty="0" smtClean="0">
                <a:latin typeface="Tw Cen MT" panose="020B0602020104020603" pitchFamily="34" charset="0"/>
              </a:rPr>
              <a:t>C </a:t>
            </a:r>
            <a:r>
              <a:rPr lang="en-US" sz="2800" dirty="0">
                <a:latin typeface="Tw Cen MT" panose="020B0602020104020603" pitchFamily="34" charset="0"/>
              </a:rPr>
              <a:t>or B correlation is</a:t>
            </a:r>
          </a:p>
          <a:p>
            <a:pPr marL="0" indent="0" algn="ctr">
              <a:buNone/>
            </a:pPr>
            <a:r>
              <a:rPr lang="en-US" sz="2800" dirty="0">
                <a:latin typeface="Tw Cen MT" panose="020B0602020104020603" pitchFamily="34" charset="0"/>
              </a:rPr>
              <a:t>recommended </a:t>
            </a:r>
            <a:r>
              <a:rPr lang="en-US" dirty="0" smtClean="0"/>
              <a:t>.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dirty="0"/>
          </a:p>
        </p:txBody>
      </p:sp>
    </p:spTree>
    <p:extLst>
      <p:ext uri="{BB962C8B-B14F-4D97-AF65-F5344CB8AC3E}">
        <p14:creationId xmlns:p14="http://schemas.microsoft.com/office/powerpoint/2010/main" val="32973285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lstStyle/>
          <a:p>
            <a:r>
              <a:rPr lang="en-US" b="1" i="1" u="sng" dirty="0" smtClean="0"/>
              <a:t>Scheme of IVIVC</a:t>
            </a:r>
            <a:endParaRPr lang="en-US" b="1" i="1" u="sng"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1143001"/>
            <a:ext cx="8305800" cy="53057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dirty="0"/>
          </a:p>
        </p:txBody>
      </p:sp>
    </p:spTree>
    <p:extLst>
      <p:ext uri="{BB962C8B-B14F-4D97-AF65-F5344CB8AC3E}">
        <p14:creationId xmlns:p14="http://schemas.microsoft.com/office/powerpoint/2010/main" val="13159601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normAutofit/>
          </a:bodyPr>
          <a:lstStyle/>
          <a:p>
            <a:r>
              <a:rPr lang="en-US" b="1" i="1" u="sng" dirty="0">
                <a:solidFill>
                  <a:srgbClr val="7030A0"/>
                </a:solidFill>
              </a:rPr>
              <a:t>Biopharmaceutical Classification System</a:t>
            </a:r>
            <a:endParaRPr lang="en-US" i="1" dirty="0">
              <a:solidFill>
                <a:srgbClr val="7030A0"/>
              </a:solidFill>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447800"/>
            <a:ext cx="8763000" cy="509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dirty="0"/>
          </a:p>
        </p:txBody>
      </p:sp>
    </p:spTree>
    <p:extLst>
      <p:ext uri="{BB962C8B-B14F-4D97-AF65-F5344CB8AC3E}">
        <p14:creationId xmlns:p14="http://schemas.microsoft.com/office/powerpoint/2010/main" val="34309647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a:bodyPr>
          <a:lstStyle/>
          <a:p>
            <a:r>
              <a:rPr lang="en-US" b="1" i="1" u="sng" dirty="0" smtClean="0">
                <a:solidFill>
                  <a:srgbClr val="7030A0"/>
                </a:solidFill>
              </a:rPr>
              <a:t>Class 1</a:t>
            </a:r>
            <a:endParaRPr lang="en-US" b="1" i="1" u="sng" dirty="0">
              <a:solidFill>
                <a:srgbClr val="7030A0"/>
              </a:solidFill>
            </a:endParaRPr>
          </a:p>
        </p:txBody>
      </p:sp>
      <p:sp>
        <p:nvSpPr>
          <p:cNvPr id="3" name="Content Placeholder 2"/>
          <p:cNvSpPr>
            <a:spLocks noGrp="1"/>
          </p:cNvSpPr>
          <p:nvPr>
            <p:ph idx="1"/>
          </p:nvPr>
        </p:nvSpPr>
        <p:spPr>
          <a:xfrm>
            <a:off x="76200" y="990600"/>
            <a:ext cx="8839200" cy="5715000"/>
          </a:xfrm>
        </p:spPr>
        <p:txBody>
          <a:bodyPr>
            <a:normAutofit/>
          </a:bodyPr>
          <a:lstStyle/>
          <a:p>
            <a:r>
              <a:rPr lang="en-US" dirty="0"/>
              <a:t>The drugs of this class exhibit high absorption number and </a:t>
            </a:r>
            <a:r>
              <a:rPr lang="en-US" dirty="0" smtClean="0"/>
              <a:t>high dissolution </a:t>
            </a:r>
            <a:r>
              <a:rPr lang="en-US" dirty="0"/>
              <a:t>number.</a:t>
            </a:r>
          </a:p>
          <a:p>
            <a:endParaRPr lang="en-US" dirty="0" smtClean="0"/>
          </a:p>
          <a:p>
            <a:r>
              <a:rPr lang="en-US" dirty="0" smtClean="0"/>
              <a:t>For </a:t>
            </a:r>
            <a:r>
              <a:rPr lang="en-US" dirty="0"/>
              <a:t>those class 1 drugs formulated as IR products, dissolution </a:t>
            </a:r>
            <a:r>
              <a:rPr lang="en-US" dirty="0" smtClean="0"/>
              <a:t>rate generally </a:t>
            </a:r>
            <a:r>
              <a:rPr lang="en-US" dirty="0"/>
              <a:t>exceeds gastric emptying</a:t>
            </a:r>
            <a:r>
              <a:rPr lang="en-US" dirty="0" smtClean="0"/>
              <a:t>.</a:t>
            </a:r>
          </a:p>
          <a:p>
            <a:pPr marL="0" indent="0">
              <a:buNone/>
            </a:pPr>
            <a:r>
              <a:rPr lang="en-US" dirty="0" smtClean="0"/>
              <a:t> </a:t>
            </a:r>
          </a:p>
          <a:p>
            <a:r>
              <a:rPr lang="en-US" dirty="0" smtClean="0"/>
              <a:t>Behave </a:t>
            </a:r>
            <a:r>
              <a:rPr lang="en-US" dirty="0"/>
              <a:t>like an oral solution in-vivo.</a:t>
            </a:r>
          </a:p>
          <a:p>
            <a:endParaRPr lang="en-US" dirty="0" smtClean="0"/>
          </a:p>
          <a:p>
            <a:r>
              <a:rPr lang="en-US" dirty="0" smtClean="0"/>
              <a:t>The </a:t>
            </a:r>
            <a:r>
              <a:rPr lang="en-US" dirty="0"/>
              <a:t>rate-limiting step is gastric emptying.</a:t>
            </a:r>
          </a:p>
          <a:p>
            <a:endParaRPr lang="en-US" dirty="0" smtClean="0"/>
          </a:p>
          <a:p>
            <a:r>
              <a:rPr lang="en-US" dirty="0" smtClean="0"/>
              <a:t>These </a:t>
            </a:r>
            <a:r>
              <a:rPr lang="en-US" dirty="0"/>
              <a:t>compounds are well absorbed.</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dirty="0"/>
          </a:p>
        </p:txBody>
      </p:sp>
    </p:spTree>
    <p:extLst>
      <p:ext uri="{BB962C8B-B14F-4D97-AF65-F5344CB8AC3E}">
        <p14:creationId xmlns:p14="http://schemas.microsoft.com/office/powerpoint/2010/main" val="36152536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b="1" i="1" u="sng" dirty="0" smtClean="0">
                <a:solidFill>
                  <a:srgbClr val="7030A0"/>
                </a:solidFill>
              </a:rPr>
              <a:t>Class 2</a:t>
            </a:r>
            <a:endParaRPr lang="en-US" b="1" i="1" u="sng" dirty="0">
              <a:solidFill>
                <a:srgbClr val="7030A0"/>
              </a:solidFill>
            </a:endParaRPr>
          </a:p>
        </p:txBody>
      </p:sp>
      <p:sp>
        <p:nvSpPr>
          <p:cNvPr id="3" name="Content Placeholder 2"/>
          <p:cNvSpPr>
            <a:spLocks noGrp="1"/>
          </p:cNvSpPr>
          <p:nvPr>
            <p:ph idx="1"/>
          </p:nvPr>
        </p:nvSpPr>
        <p:spPr>
          <a:xfrm>
            <a:off x="228600" y="914400"/>
            <a:ext cx="8534400" cy="5638800"/>
          </a:xfrm>
        </p:spPr>
        <p:txBody>
          <a:bodyPr>
            <a:normAutofit/>
          </a:bodyPr>
          <a:lstStyle/>
          <a:p>
            <a:r>
              <a:rPr lang="en-US" dirty="0" smtClean="0"/>
              <a:t>The </a:t>
            </a:r>
            <a:r>
              <a:rPr lang="en-US" dirty="0"/>
              <a:t>drugs of this class have a high absorption number but a </a:t>
            </a:r>
            <a:r>
              <a:rPr lang="en-US" dirty="0" smtClean="0"/>
              <a:t>low dissolution </a:t>
            </a:r>
            <a:r>
              <a:rPr lang="en-US" dirty="0"/>
              <a:t>number.</a:t>
            </a:r>
          </a:p>
          <a:p>
            <a:r>
              <a:rPr lang="en-US" dirty="0" smtClean="0"/>
              <a:t> </a:t>
            </a:r>
          </a:p>
          <a:p>
            <a:r>
              <a:rPr lang="en-US" i="1" dirty="0" smtClean="0"/>
              <a:t>In </a:t>
            </a:r>
            <a:r>
              <a:rPr lang="en-US" i="1" dirty="0"/>
              <a:t>vivo drug dissolution is then a rate-limiting step for </a:t>
            </a:r>
            <a:r>
              <a:rPr lang="en-US" i="1" dirty="0" smtClean="0"/>
              <a:t>absorption </a:t>
            </a:r>
            <a:r>
              <a:rPr lang="en-US" dirty="0" smtClean="0"/>
              <a:t>except </a:t>
            </a:r>
            <a:r>
              <a:rPr lang="en-US" dirty="0"/>
              <a:t>at a very high dose number.</a:t>
            </a:r>
          </a:p>
          <a:p>
            <a:endParaRPr lang="en-US" dirty="0" smtClean="0"/>
          </a:p>
          <a:p>
            <a:r>
              <a:rPr lang="en-US" dirty="0" smtClean="0"/>
              <a:t> </a:t>
            </a:r>
            <a:r>
              <a:rPr lang="en-US" dirty="0"/>
              <a:t>The absorption for Class II drugs is usually slower than for Class </a:t>
            </a:r>
            <a:r>
              <a:rPr lang="en-US" dirty="0" smtClean="0"/>
              <a:t>I and </a:t>
            </a:r>
            <a:r>
              <a:rPr lang="en-US" dirty="0"/>
              <a:t>occurs over a longer period of time.</a:t>
            </a:r>
          </a:p>
          <a:p>
            <a:endParaRPr lang="en-US" dirty="0" smtClean="0"/>
          </a:p>
          <a:p>
            <a:r>
              <a:rPr lang="en-US" dirty="0" smtClean="0"/>
              <a:t>The </a:t>
            </a:r>
            <a:r>
              <a:rPr lang="en-US" dirty="0"/>
              <a:t>bioavailability of these products is limited by their </a:t>
            </a:r>
            <a:r>
              <a:rPr lang="en-US" dirty="0" smtClean="0"/>
              <a:t>solvation rates.</a:t>
            </a:r>
          </a:p>
          <a:p>
            <a:endParaRPr lang="en-US" dirty="0" smtClean="0"/>
          </a:p>
          <a:p>
            <a:r>
              <a:rPr lang="en-US" dirty="0" smtClean="0"/>
              <a:t> </a:t>
            </a:r>
            <a:r>
              <a:rPr lang="en-US" dirty="0"/>
              <a:t>Hence, a correlation between the in vivo bioavailability and the </a:t>
            </a:r>
            <a:r>
              <a:rPr lang="en-US" dirty="0" smtClean="0"/>
              <a:t>in vitro </a:t>
            </a:r>
            <a:r>
              <a:rPr lang="en-US" dirty="0"/>
              <a:t>solvation can be found</a:t>
            </a:r>
            <a:r>
              <a:rPr lang="en-US" i="1" dirty="0"/>
              <a: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dirty="0"/>
          </a:p>
        </p:txBody>
      </p:sp>
    </p:spTree>
    <p:extLst>
      <p:ext uri="{BB962C8B-B14F-4D97-AF65-F5344CB8AC3E}">
        <p14:creationId xmlns:p14="http://schemas.microsoft.com/office/powerpoint/2010/main" val="9755863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fontScale="90000"/>
          </a:bodyPr>
          <a:lstStyle/>
          <a:p>
            <a:r>
              <a:rPr lang="en-US" b="1" i="1" u="sng" dirty="0" smtClean="0"/>
              <a:t/>
            </a:r>
            <a:br>
              <a:rPr lang="en-US" b="1" i="1" u="sng" dirty="0" smtClean="0"/>
            </a:br>
            <a:r>
              <a:rPr lang="en-US" b="1" i="1" u="sng" dirty="0" smtClean="0">
                <a:solidFill>
                  <a:srgbClr val="7030A0"/>
                </a:solidFill>
              </a:rPr>
              <a:t>Class 3</a:t>
            </a:r>
            <a:r>
              <a:rPr lang="en-US" i="1" dirty="0" smtClean="0"/>
              <a:t/>
            </a:r>
            <a:br>
              <a:rPr lang="en-US" i="1" dirty="0" smtClean="0"/>
            </a:br>
            <a:endParaRPr lang="en-US" i="1" dirty="0"/>
          </a:p>
        </p:txBody>
      </p:sp>
      <p:sp>
        <p:nvSpPr>
          <p:cNvPr id="3" name="Content Placeholder 2"/>
          <p:cNvSpPr>
            <a:spLocks noGrp="1"/>
          </p:cNvSpPr>
          <p:nvPr>
            <p:ph idx="1"/>
          </p:nvPr>
        </p:nvSpPr>
        <p:spPr>
          <a:xfrm>
            <a:off x="228600" y="762000"/>
            <a:ext cx="8686800" cy="5867400"/>
          </a:xfrm>
        </p:spPr>
        <p:txBody>
          <a:bodyPr>
            <a:normAutofit/>
          </a:bodyPr>
          <a:lstStyle/>
          <a:p>
            <a:r>
              <a:rPr lang="en-US" dirty="0"/>
              <a:t>Drug permeability is the rate-limiting step for drug </a:t>
            </a:r>
            <a:r>
              <a:rPr lang="en-US" dirty="0" smtClean="0"/>
              <a:t>absorption, but </a:t>
            </a:r>
            <a:r>
              <a:rPr lang="en-US" dirty="0"/>
              <a:t>the drug is solvated very quickly.</a:t>
            </a:r>
          </a:p>
          <a:p>
            <a:endParaRPr lang="en-US" dirty="0" smtClean="0"/>
          </a:p>
          <a:p>
            <a:r>
              <a:rPr lang="en-US" dirty="0" smtClean="0"/>
              <a:t>These </a:t>
            </a:r>
            <a:r>
              <a:rPr lang="en-US" dirty="0"/>
              <a:t>drugs exhibit a high variation in the rate and extent of </a:t>
            </a:r>
            <a:r>
              <a:rPr lang="en-US" dirty="0" smtClean="0"/>
              <a:t>drug absorption</a:t>
            </a:r>
            <a:r>
              <a:rPr lang="en-US" dirty="0"/>
              <a:t>.</a:t>
            </a:r>
          </a:p>
          <a:p>
            <a:endParaRPr lang="en-US" dirty="0" smtClean="0"/>
          </a:p>
          <a:p>
            <a:r>
              <a:rPr lang="en-US" dirty="0" smtClean="0"/>
              <a:t>Since </a:t>
            </a:r>
            <a:r>
              <a:rPr lang="en-US" dirty="0"/>
              <a:t>the dissolution is rapid, the variation is attributable </a:t>
            </a:r>
            <a:r>
              <a:rPr lang="en-US" dirty="0" smtClean="0"/>
              <a:t>to alteration </a:t>
            </a:r>
            <a:r>
              <a:rPr lang="en-US" dirty="0"/>
              <a:t>of physiology and membrane permeability rather </a:t>
            </a:r>
            <a:r>
              <a:rPr lang="en-US" dirty="0" smtClean="0"/>
              <a:t>than the </a:t>
            </a:r>
            <a:r>
              <a:rPr lang="en-US" dirty="0"/>
              <a:t>dosage form factors.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dirty="0"/>
          </a:p>
        </p:txBody>
      </p:sp>
    </p:spTree>
    <p:extLst>
      <p:ext uri="{BB962C8B-B14F-4D97-AF65-F5344CB8AC3E}">
        <p14:creationId xmlns:p14="http://schemas.microsoft.com/office/powerpoint/2010/main" val="31554727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a:bodyPr>
          <a:lstStyle/>
          <a:p>
            <a:r>
              <a:rPr lang="en-US" b="1" i="1" u="sng" dirty="0" smtClean="0">
                <a:solidFill>
                  <a:srgbClr val="7030A0"/>
                </a:solidFill>
              </a:rPr>
              <a:t>Class 4 </a:t>
            </a:r>
            <a:endParaRPr lang="en-US" b="1" i="1" u="sng" dirty="0">
              <a:solidFill>
                <a:srgbClr val="7030A0"/>
              </a:solidFill>
            </a:endParaRPr>
          </a:p>
        </p:txBody>
      </p:sp>
      <p:sp>
        <p:nvSpPr>
          <p:cNvPr id="3" name="Content Placeholder 2"/>
          <p:cNvSpPr>
            <a:spLocks noGrp="1"/>
          </p:cNvSpPr>
          <p:nvPr>
            <p:ph idx="1"/>
          </p:nvPr>
        </p:nvSpPr>
        <p:spPr>
          <a:xfrm>
            <a:off x="152400" y="838200"/>
            <a:ext cx="8839200" cy="5715000"/>
          </a:xfrm>
        </p:spPr>
        <p:txBody>
          <a:bodyPr>
            <a:normAutofit/>
          </a:bodyPr>
          <a:lstStyle/>
          <a:p>
            <a:r>
              <a:rPr lang="en-US" dirty="0" smtClean="0"/>
              <a:t>The </a:t>
            </a:r>
            <a:r>
              <a:rPr lang="en-US" dirty="0"/>
              <a:t>drugs of this class are problematic for effective </a:t>
            </a:r>
            <a:r>
              <a:rPr lang="en-US" dirty="0" smtClean="0"/>
              <a:t>oral administration</a:t>
            </a:r>
            <a:r>
              <a:rPr lang="en-US" dirty="0"/>
              <a:t>.</a:t>
            </a:r>
          </a:p>
          <a:p>
            <a:endParaRPr lang="en-US" dirty="0" smtClean="0"/>
          </a:p>
          <a:p>
            <a:r>
              <a:rPr lang="en-US" dirty="0" smtClean="0"/>
              <a:t>These </a:t>
            </a:r>
            <a:r>
              <a:rPr lang="en-US" dirty="0"/>
              <a:t>compounds have poor bioavailability.</a:t>
            </a:r>
          </a:p>
          <a:p>
            <a:endParaRPr lang="en-US" dirty="0" smtClean="0"/>
          </a:p>
          <a:p>
            <a:r>
              <a:rPr lang="en-US" dirty="0" smtClean="0"/>
              <a:t>They </a:t>
            </a:r>
            <a:r>
              <a:rPr lang="en-US" dirty="0"/>
              <a:t>are usually not well absorbed through the intestinal </a:t>
            </a:r>
            <a:r>
              <a:rPr lang="en-US" dirty="0" smtClean="0"/>
              <a:t>mucosa, and </a:t>
            </a:r>
            <a:r>
              <a:rPr lang="en-US" dirty="0"/>
              <a:t>a high variability is expected.</a:t>
            </a:r>
          </a:p>
          <a:p>
            <a:endParaRPr lang="en-US" dirty="0" smtClean="0"/>
          </a:p>
          <a:p>
            <a:r>
              <a:rPr lang="en-US" dirty="0" smtClean="0"/>
              <a:t>Fortunately</a:t>
            </a:r>
            <a:r>
              <a:rPr lang="en-US" dirty="0"/>
              <a:t>, extreme examples of Class IV compounds are </a:t>
            </a:r>
            <a:r>
              <a:rPr lang="en-US" dirty="0" smtClean="0"/>
              <a:t>the exception </a:t>
            </a:r>
            <a:r>
              <a:rPr lang="en-US" dirty="0"/>
              <a:t>rather than the rule, and these are rarely </a:t>
            </a:r>
            <a:r>
              <a:rPr lang="en-US" dirty="0" smtClean="0"/>
              <a:t>developed and </a:t>
            </a:r>
            <a:r>
              <a:rPr lang="en-US" dirty="0"/>
              <a:t>marketed. Nevertheless, several Class IV drugs do exist.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dirty="0"/>
          </a:p>
        </p:txBody>
      </p:sp>
    </p:spTree>
    <p:extLst>
      <p:ext uri="{BB962C8B-B14F-4D97-AF65-F5344CB8AC3E}">
        <p14:creationId xmlns:p14="http://schemas.microsoft.com/office/powerpoint/2010/main" val="56839236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lstStyle/>
          <a:p>
            <a:r>
              <a:rPr lang="en-US" b="1" i="1" u="sng" dirty="0" smtClean="0">
                <a:solidFill>
                  <a:srgbClr val="7030A0"/>
                </a:solidFill>
              </a:rPr>
              <a:t>Drugs in different classes</a:t>
            </a:r>
            <a:endParaRPr lang="en-US" b="1" i="1" u="sng" dirty="0">
              <a:solidFill>
                <a:srgbClr val="7030A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dirty="0"/>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809999"/>
            <a:ext cx="8610599" cy="2667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914401"/>
            <a:ext cx="8610599" cy="2728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9291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070" y="152400"/>
            <a:ext cx="6554867" cy="2133600"/>
          </a:xfrm>
        </p:spPr>
        <p:txBody>
          <a:bodyPr>
            <a:normAutofit/>
          </a:bodyPr>
          <a:lstStyle/>
          <a:p>
            <a:r>
              <a:rPr lang="en-US" sz="3600" b="1" u="sng" dirty="0">
                <a:latin typeface="Tw Cen MT" panose="020B0602020104020603" pitchFamily="34" charset="0"/>
              </a:rPr>
              <a:t>Biopharmaceutical Classification System</a:t>
            </a:r>
            <a:endParaRPr lang="en-US" sz="3600" dirty="0">
              <a:latin typeface="Tw Cen MT" panose="020B0602020104020603" pitchFamily="34" charset="0"/>
            </a:endParaRPr>
          </a:p>
        </p:txBody>
      </p:sp>
      <p:sp>
        <p:nvSpPr>
          <p:cNvPr id="3" name="Content Placeholder 2"/>
          <p:cNvSpPr>
            <a:spLocks noGrp="1"/>
          </p:cNvSpPr>
          <p:nvPr>
            <p:ph idx="1"/>
          </p:nvPr>
        </p:nvSpPr>
        <p:spPr>
          <a:xfrm>
            <a:off x="-3629" y="1905000"/>
            <a:ext cx="8839200" cy="4953000"/>
          </a:xfrm>
        </p:spPr>
        <p:txBody>
          <a:bodyPr>
            <a:normAutofit/>
          </a:bodyPr>
          <a:lstStyle/>
          <a:p>
            <a:pPr marL="0" indent="0" algn="ctr">
              <a:buNone/>
            </a:pPr>
            <a:r>
              <a:rPr lang="en-US" sz="3600" b="1" u="sng" dirty="0">
                <a:solidFill>
                  <a:srgbClr val="7030A0"/>
                </a:solidFill>
                <a:latin typeface="Tw Cen MT" panose="020B0602020104020603" pitchFamily="34" charset="0"/>
              </a:rPr>
              <a:t>Goals of BCS</a:t>
            </a:r>
            <a:endParaRPr lang="en-US" sz="3600" dirty="0">
              <a:solidFill>
                <a:srgbClr val="7030A0"/>
              </a:solidFill>
              <a:latin typeface="Tw Cen MT" panose="020B0602020104020603" pitchFamily="34" charset="0"/>
            </a:endParaRPr>
          </a:p>
          <a:p>
            <a:pPr lvl="0"/>
            <a:r>
              <a:rPr lang="en-US" sz="2800" dirty="0">
                <a:latin typeface="Tw Cen MT" panose="020B0602020104020603" pitchFamily="34" charset="0"/>
              </a:rPr>
              <a:t> To identify the challenges of formulation Design.</a:t>
            </a:r>
          </a:p>
          <a:p>
            <a:pPr lvl="0"/>
            <a:r>
              <a:rPr lang="en-US" sz="2800" dirty="0">
                <a:latin typeface="Tw Cen MT" panose="020B0602020104020603" pitchFamily="34" charset="0"/>
              </a:rPr>
              <a:t> To guide decisions w.r.t IVIVC.</a:t>
            </a:r>
          </a:p>
          <a:p>
            <a:pPr lvl="0"/>
            <a:r>
              <a:rPr lang="en-US" sz="2800" dirty="0">
                <a:latin typeface="Tw Cen MT" panose="020B0602020104020603" pitchFamily="34" charset="0"/>
              </a:rPr>
              <a:t> To improve the efficiency of drug development and identifying.</a:t>
            </a:r>
          </a:p>
          <a:p>
            <a:pPr lvl="0"/>
            <a:r>
              <a:rPr lang="en-US" sz="2800" dirty="0">
                <a:latin typeface="Tw Cen MT" panose="020B0602020104020603" pitchFamily="34" charset="0"/>
              </a:rPr>
              <a:t>To explain when a waiver for in vivo bioavailability and bioequivalence may be requested.</a:t>
            </a:r>
          </a:p>
          <a:p>
            <a:pPr lvl="0"/>
            <a:r>
              <a:rPr lang="en-US" sz="2800" dirty="0">
                <a:latin typeface="Tw Cen MT" panose="020B0602020104020603" pitchFamily="34" charset="0"/>
              </a:rPr>
              <a:t>To assist in QC in SUPAC.</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dirty="0"/>
          </a:p>
        </p:txBody>
      </p:sp>
    </p:spTree>
    <p:extLst>
      <p:ext uri="{BB962C8B-B14F-4D97-AF65-F5344CB8AC3E}">
        <p14:creationId xmlns:p14="http://schemas.microsoft.com/office/powerpoint/2010/main" val="289921301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295400"/>
          </a:xfrm>
        </p:spPr>
        <p:txBody>
          <a:bodyPr>
            <a:normAutofit fontScale="90000"/>
          </a:bodyPr>
          <a:lstStyle/>
          <a:p>
            <a:r>
              <a:rPr lang="en-US" sz="4000" b="1" u="sng" dirty="0"/>
              <a:t>In-vitro-In-vivo Correlation </a:t>
            </a:r>
            <a:r>
              <a:rPr lang="en-US" sz="4000" b="1" u="sng" dirty="0" smtClean="0"/>
              <a:t>For Modified</a:t>
            </a:r>
            <a:r>
              <a:rPr lang="en-US" sz="4000" b="1" u="sng" dirty="0"/>
              <a:t/>
            </a:r>
            <a:br>
              <a:rPr lang="en-US" sz="4000" b="1" u="sng" dirty="0"/>
            </a:br>
            <a:r>
              <a:rPr lang="en-US" sz="4000" b="1" u="sng" dirty="0"/>
              <a:t>Release </a:t>
            </a:r>
            <a:r>
              <a:rPr lang="en-US" sz="4000" b="1" u="sng" dirty="0" smtClean="0"/>
              <a:t>Products</a:t>
            </a:r>
            <a:r>
              <a:rPr lang="en-US" dirty="0"/>
              <a:t/>
            </a:r>
            <a:br>
              <a:rPr lang="en-US" dirty="0"/>
            </a:br>
            <a:endParaRPr lang="en-US" dirty="0"/>
          </a:p>
        </p:txBody>
      </p:sp>
      <p:sp>
        <p:nvSpPr>
          <p:cNvPr id="3" name="Content Placeholder 2"/>
          <p:cNvSpPr>
            <a:spLocks noGrp="1"/>
          </p:cNvSpPr>
          <p:nvPr>
            <p:ph idx="1"/>
          </p:nvPr>
        </p:nvSpPr>
        <p:spPr>
          <a:xfrm>
            <a:off x="304800" y="1524000"/>
            <a:ext cx="8686800" cy="4953000"/>
          </a:xfrm>
        </p:spPr>
        <p:txBody>
          <a:bodyPr/>
          <a:lstStyle/>
          <a:p>
            <a:pPr marL="0" indent="0" algn="ctr">
              <a:buNone/>
            </a:pPr>
            <a:r>
              <a:rPr lang="en-US" sz="3200" b="1" u="sng" dirty="0" smtClean="0">
                <a:solidFill>
                  <a:srgbClr val="7030A0"/>
                </a:solidFill>
                <a:latin typeface="Tw Cen MT" panose="020B0602020104020603" pitchFamily="34" charset="0"/>
              </a:rPr>
              <a:t>Dissolution </a:t>
            </a:r>
            <a:r>
              <a:rPr lang="en-US" sz="3200" b="1" u="sng" dirty="0">
                <a:solidFill>
                  <a:srgbClr val="7030A0"/>
                </a:solidFill>
                <a:latin typeface="Tw Cen MT" panose="020B0602020104020603" pitchFamily="34" charset="0"/>
              </a:rPr>
              <a:t>studies for modified Release </a:t>
            </a:r>
            <a:r>
              <a:rPr lang="en-US" sz="3200" b="1" u="sng" dirty="0" smtClean="0">
                <a:solidFill>
                  <a:srgbClr val="7030A0"/>
                </a:solidFill>
                <a:latin typeface="Tw Cen MT" panose="020B0602020104020603" pitchFamily="34" charset="0"/>
              </a:rPr>
              <a:t>products</a:t>
            </a:r>
          </a:p>
          <a:p>
            <a:pPr lvl="0"/>
            <a:endParaRPr lang="en-US" dirty="0" smtClean="0">
              <a:latin typeface="Tw Cen MT" panose="020B0602020104020603" pitchFamily="34" charset="0"/>
            </a:endParaRPr>
          </a:p>
          <a:p>
            <a:pPr lvl="0"/>
            <a:r>
              <a:rPr lang="en-US" sz="2400" dirty="0" smtClean="0">
                <a:latin typeface="Tw Cen MT" panose="020B0602020104020603" pitchFamily="34" charset="0"/>
              </a:rPr>
              <a:t>Dissolution </a:t>
            </a:r>
            <a:r>
              <a:rPr lang="en-US" sz="2400" dirty="0">
                <a:latin typeface="Tw Cen MT" panose="020B0602020104020603" pitchFamily="34" charset="0"/>
              </a:rPr>
              <a:t>studies may be used together with bioavailability studies </a:t>
            </a:r>
            <a:endParaRPr lang="en-US" sz="2400" dirty="0" smtClean="0">
              <a:latin typeface="Tw Cen MT" panose="020B0602020104020603" pitchFamily="34" charset="0"/>
            </a:endParaRPr>
          </a:p>
          <a:p>
            <a:pPr lvl="0"/>
            <a:endParaRPr lang="en-US" sz="2400" dirty="0">
              <a:latin typeface="Tw Cen MT" panose="020B0602020104020603" pitchFamily="34" charset="0"/>
            </a:endParaRPr>
          </a:p>
          <a:p>
            <a:pPr lvl="0"/>
            <a:r>
              <a:rPr lang="en-US" sz="2400" dirty="0">
                <a:latin typeface="Tw Cen MT" panose="020B0602020104020603" pitchFamily="34" charset="0"/>
              </a:rPr>
              <a:t>To predict in-vitro-in-vivo correlation of the drug release rate of the dosage forms.</a:t>
            </a:r>
          </a:p>
          <a:p>
            <a:pPr marL="0" indent="0">
              <a:buNone/>
            </a:pPr>
            <a:endParaRPr lang="en-US"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dirty="0"/>
          </a:p>
        </p:txBody>
      </p:sp>
    </p:spTree>
    <p:extLst>
      <p:ext uri="{BB962C8B-B14F-4D97-AF65-F5344CB8AC3E}">
        <p14:creationId xmlns:p14="http://schemas.microsoft.com/office/powerpoint/2010/main" val="17445764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lstStyle/>
          <a:p>
            <a:r>
              <a:rPr lang="en-US" b="1" u="sng" dirty="0" smtClean="0">
                <a:solidFill>
                  <a:srgbClr val="7030A0"/>
                </a:solidFill>
              </a:rPr>
              <a:t>Declaration</a:t>
            </a:r>
            <a:r>
              <a:rPr lang="en-US" u="sng" dirty="0" smtClean="0">
                <a:solidFill>
                  <a:srgbClr val="7030A0"/>
                </a:solidFill>
              </a:rPr>
              <a:t> </a:t>
            </a:r>
            <a:endParaRPr lang="en-US" u="sng" dirty="0">
              <a:solidFill>
                <a:srgbClr val="7030A0"/>
              </a:solidFill>
            </a:endParaRPr>
          </a:p>
        </p:txBody>
      </p:sp>
      <p:sp>
        <p:nvSpPr>
          <p:cNvPr id="3" name="Content Placeholder 2"/>
          <p:cNvSpPr>
            <a:spLocks noGrp="1"/>
          </p:cNvSpPr>
          <p:nvPr>
            <p:ph idx="1"/>
          </p:nvPr>
        </p:nvSpPr>
        <p:spPr>
          <a:xfrm>
            <a:off x="152400" y="1295400"/>
            <a:ext cx="8839200" cy="5257800"/>
          </a:xfrm>
        </p:spPr>
        <p:txBody>
          <a:bodyPr>
            <a:normAutofit/>
          </a:bodyPr>
          <a:lstStyle/>
          <a:p>
            <a:r>
              <a:rPr lang="en-US" sz="2400" dirty="0" smtClean="0">
                <a:latin typeface="Tw Cen MT" panose="020B0602020104020603" pitchFamily="34" charset="0"/>
              </a:rPr>
              <a:t>Article on “</a:t>
            </a:r>
            <a:r>
              <a:rPr lang="it-IT" sz="2400" b="1" i="1" dirty="0">
                <a:latin typeface="Tw Cen MT" panose="020B0602020104020603" pitchFamily="34" charset="0"/>
              </a:rPr>
              <a:t>In Vitro–In Vivo Correlation (IVIVC): A Strategic Tool </a:t>
            </a:r>
            <a:r>
              <a:rPr lang="it-IT" sz="2400" b="1" i="1" dirty="0" smtClean="0">
                <a:latin typeface="Tw Cen MT" panose="020B0602020104020603" pitchFamily="34" charset="0"/>
              </a:rPr>
              <a:t>in </a:t>
            </a:r>
            <a:r>
              <a:rPr lang="en-US" sz="2400" b="1" dirty="0" smtClean="0">
                <a:latin typeface="Tw Cen MT" panose="020B0602020104020603" pitchFamily="34" charset="0"/>
              </a:rPr>
              <a:t>Drug </a:t>
            </a:r>
            <a:r>
              <a:rPr lang="en-US" sz="2400" b="1" dirty="0">
                <a:latin typeface="Tw Cen MT" panose="020B0602020104020603" pitchFamily="34" charset="0"/>
              </a:rPr>
              <a:t>Product </a:t>
            </a:r>
            <a:r>
              <a:rPr lang="en-US" sz="2400" b="1" dirty="0" smtClean="0">
                <a:latin typeface="Tw Cen MT" panose="020B0602020104020603" pitchFamily="34" charset="0"/>
              </a:rPr>
              <a:t>Development” by </a:t>
            </a:r>
            <a:r>
              <a:rPr lang="en-US" sz="2400" b="1" i="1" dirty="0">
                <a:latin typeface="Tw Cen MT" panose="020B0602020104020603" pitchFamily="34" charset="0"/>
              </a:rPr>
              <a:t>Vivek P. </a:t>
            </a:r>
            <a:r>
              <a:rPr lang="en-US" sz="2400" b="1" i="1" dirty="0" smtClean="0">
                <a:latin typeface="Tw Cen MT" panose="020B0602020104020603" pitchFamily="34" charset="0"/>
              </a:rPr>
              <a:t>Chavda, </a:t>
            </a:r>
            <a:r>
              <a:rPr lang="en-US" sz="2400" b="1" i="1" dirty="0">
                <a:latin typeface="Tw Cen MT" panose="020B0602020104020603" pitchFamily="34" charset="0"/>
              </a:rPr>
              <a:t>Dhaval </a:t>
            </a:r>
            <a:r>
              <a:rPr lang="en-US" sz="2400" b="1" i="1" dirty="0" smtClean="0">
                <a:latin typeface="Tw Cen MT" panose="020B0602020104020603" pitchFamily="34" charset="0"/>
              </a:rPr>
              <a:t>Shah, </a:t>
            </a:r>
            <a:r>
              <a:rPr lang="en-US" sz="2400" b="1" i="1" dirty="0">
                <a:latin typeface="Tw Cen MT" panose="020B0602020104020603" pitchFamily="34" charset="0"/>
              </a:rPr>
              <a:t>Hemal </a:t>
            </a:r>
            <a:r>
              <a:rPr lang="en-US" sz="2400" b="1" i="1" dirty="0" smtClean="0">
                <a:latin typeface="Tw Cen MT" panose="020B0602020104020603" pitchFamily="34" charset="0"/>
              </a:rPr>
              <a:t>Tandel, Moinuddin Soniwala</a:t>
            </a:r>
            <a:endParaRPr lang="en-US" sz="2400" b="1" i="1" dirty="0">
              <a:latin typeface="Tw Cen MT" panose="020B0602020104020603" pitchFamily="34" charset="0"/>
            </a:endParaRPr>
          </a:p>
          <a:p>
            <a:r>
              <a:rPr lang="en-US" sz="2400" dirty="0">
                <a:latin typeface="Tw Cen MT" panose="020B0602020104020603" pitchFamily="34" charset="0"/>
              </a:rPr>
              <a:t>Article on </a:t>
            </a:r>
            <a:r>
              <a:rPr lang="en-US" sz="2400" dirty="0" smtClean="0">
                <a:latin typeface="Tw Cen MT" panose="020B0602020104020603" pitchFamily="34" charset="0"/>
              </a:rPr>
              <a:t>“</a:t>
            </a:r>
            <a:r>
              <a:rPr lang="it-IT" sz="2400" b="1" i="1" dirty="0" smtClean="0">
                <a:latin typeface="Tw Cen MT" panose="020B0602020104020603" pitchFamily="34" charset="0"/>
              </a:rPr>
              <a:t>In </a:t>
            </a:r>
            <a:r>
              <a:rPr lang="it-IT" sz="2400" b="1" i="1" dirty="0">
                <a:latin typeface="Tw Cen MT" panose="020B0602020104020603" pitchFamily="34" charset="0"/>
              </a:rPr>
              <a:t>vitro-In vivo Correlation (IVIVC): A </a:t>
            </a:r>
            <a:r>
              <a:rPr lang="it-IT" sz="2400" b="1" i="1" dirty="0" smtClean="0">
                <a:latin typeface="Tw Cen MT" panose="020B0602020104020603" pitchFamily="34" charset="0"/>
              </a:rPr>
              <a:t>Review»</a:t>
            </a:r>
            <a:r>
              <a:rPr lang="en-US" sz="2400" b="1" i="1" dirty="0" smtClean="0">
                <a:latin typeface="Tw Cen MT" panose="020B0602020104020603" pitchFamily="34" charset="0"/>
              </a:rPr>
              <a:t>Amitava </a:t>
            </a:r>
            <a:r>
              <a:rPr lang="en-US" sz="2400" b="1" i="1" dirty="0">
                <a:latin typeface="Tw Cen MT" panose="020B0602020104020603" pitchFamily="34" charset="0"/>
              </a:rPr>
              <a:t>Ghosh et al. / Journal of Pharmacy Research </a:t>
            </a:r>
            <a:r>
              <a:rPr lang="en-US" sz="2400" b="1" i="1" dirty="0" smtClean="0">
                <a:latin typeface="Tw Cen MT" panose="020B0602020104020603" pitchFamily="34" charset="0"/>
              </a:rPr>
              <a:t>2009</a:t>
            </a:r>
          </a:p>
          <a:p>
            <a:r>
              <a:rPr lang="en-US" sz="2400" dirty="0">
                <a:latin typeface="Tw Cen MT" panose="020B0602020104020603" pitchFamily="34" charset="0"/>
              </a:rPr>
              <a:t>Article </a:t>
            </a:r>
            <a:r>
              <a:rPr lang="en-US" sz="2400" dirty="0" smtClean="0">
                <a:latin typeface="Tw Cen MT" panose="020B0602020104020603" pitchFamily="34" charset="0"/>
              </a:rPr>
              <a:t>on “</a:t>
            </a:r>
            <a:r>
              <a:rPr lang="en-US" sz="2400" b="1" i="1" dirty="0" smtClean="0">
                <a:latin typeface="Tw Cen MT" panose="020B0602020104020603" pitchFamily="34" charset="0"/>
              </a:rPr>
              <a:t>In-Vitro </a:t>
            </a:r>
            <a:r>
              <a:rPr lang="en-US" sz="2400" b="1" i="1" dirty="0">
                <a:latin typeface="Tw Cen MT" panose="020B0602020104020603" pitchFamily="34" charset="0"/>
              </a:rPr>
              <a:t>In-Vivo Correlation-Definition, Levels, </a:t>
            </a:r>
            <a:r>
              <a:rPr lang="en-US" sz="2400" b="1" i="1" dirty="0" smtClean="0">
                <a:latin typeface="Tw Cen MT" panose="020B0602020104020603" pitchFamily="34" charset="0"/>
              </a:rPr>
              <a:t>Scaling</a:t>
            </a:r>
            <a:r>
              <a:rPr lang="en-US" sz="2400" b="1" i="1" dirty="0">
                <a:latin typeface="Tw Cen MT" panose="020B0602020104020603" pitchFamily="34" charset="0"/>
              </a:rPr>
              <a:t>, </a:t>
            </a:r>
            <a:r>
              <a:rPr lang="en-US" sz="2400" b="1" i="1" dirty="0" smtClean="0">
                <a:latin typeface="Tw Cen MT" panose="020B0602020104020603" pitchFamily="34" charset="0"/>
              </a:rPr>
              <a:t>Application”  Sumitra Nain and </a:t>
            </a:r>
            <a:r>
              <a:rPr lang="en-US" sz="2400" b="1" i="1" dirty="0">
                <a:latin typeface="Tw Cen MT" panose="020B0602020104020603" pitchFamily="34" charset="0"/>
              </a:rPr>
              <a:t>Mithlesh Gupta </a:t>
            </a:r>
            <a:r>
              <a:rPr lang="en-US" sz="2400" b="1" i="1" dirty="0" smtClean="0">
                <a:latin typeface="Tw Cen MT" panose="020B0602020104020603" pitchFamily="34" charset="0"/>
              </a:rPr>
              <a:t> 2013</a:t>
            </a:r>
          </a:p>
          <a:p>
            <a:r>
              <a:rPr lang="en-US" sz="2400" dirty="0">
                <a:latin typeface="Tw Cen MT" panose="020B0602020104020603" pitchFamily="34" charset="0"/>
              </a:rPr>
              <a:t>Article on </a:t>
            </a:r>
            <a:r>
              <a:rPr lang="en-US" sz="2400" dirty="0" smtClean="0">
                <a:latin typeface="Tw Cen MT" panose="020B0602020104020603" pitchFamily="34" charset="0"/>
              </a:rPr>
              <a:t>“</a:t>
            </a:r>
            <a:r>
              <a:rPr lang="en-US" sz="2400" b="1" dirty="0" smtClean="0">
                <a:latin typeface="Tw Cen MT" panose="020B0602020104020603" pitchFamily="34" charset="0"/>
              </a:rPr>
              <a:t>In Vitro In </a:t>
            </a:r>
            <a:r>
              <a:rPr lang="en-US" sz="2400" b="1" dirty="0">
                <a:latin typeface="Tw Cen MT" panose="020B0602020104020603" pitchFamily="34" charset="0"/>
              </a:rPr>
              <a:t>Vivo Correlation (IVIVC): A Strategic Tool in Drug </a:t>
            </a:r>
            <a:r>
              <a:rPr lang="en-US" sz="2400" b="1" dirty="0" smtClean="0">
                <a:latin typeface="Tw Cen MT" panose="020B0602020104020603" pitchFamily="34" charset="0"/>
              </a:rPr>
              <a:t>Development</a:t>
            </a:r>
            <a:r>
              <a:rPr lang="en-US" sz="2400" dirty="0" smtClean="0">
                <a:latin typeface="Tw Cen MT" panose="020B0602020104020603" pitchFamily="34" charset="0"/>
              </a:rPr>
              <a:t>” </a:t>
            </a:r>
            <a:r>
              <a:rPr lang="en-US" sz="2400" b="1" dirty="0" smtClean="0">
                <a:latin typeface="Tw Cen MT" panose="020B0602020104020603" pitchFamily="34" charset="0"/>
              </a:rPr>
              <a:t>Somnath </a:t>
            </a:r>
            <a:r>
              <a:rPr lang="en-US" sz="2400" b="1" dirty="0">
                <a:latin typeface="Tw Cen MT" panose="020B0602020104020603" pitchFamily="34" charset="0"/>
              </a:rPr>
              <a:t>Sakore</a:t>
            </a:r>
            <a:r>
              <a:rPr lang="en-US" sz="2400" b="1" baseline="30000" dirty="0">
                <a:latin typeface="Tw Cen MT" panose="020B0602020104020603" pitchFamily="34" charset="0"/>
                <a:hlinkClick r:id="rId2"/>
              </a:rPr>
              <a:t>*</a:t>
            </a:r>
            <a:r>
              <a:rPr lang="en-US" sz="2400" b="1" dirty="0">
                <a:latin typeface="Tw Cen MT" panose="020B0602020104020603" pitchFamily="34" charset="0"/>
              </a:rPr>
              <a:t> and Bhaswat </a:t>
            </a:r>
            <a:r>
              <a:rPr lang="en-US" sz="2400" b="1" dirty="0" smtClean="0">
                <a:latin typeface="Tw Cen MT" panose="020B0602020104020603" pitchFamily="34" charset="0"/>
              </a:rPr>
              <a:t>Chakraborty</a:t>
            </a:r>
          </a:p>
          <a:p>
            <a:r>
              <a:rPr lang="en-US" sz="2400" b="1" dirty="0">
                <a:latin typeface="Tw Cen MT" panose="020B0602020104020603" pitchFamily="34" charset="0"/>
              </a:rPr>
              <a:t>In Vitro–In Vivo </a:t>
            </a:r>
            <a:r>
              <a:rPr lang="en-US" sz="2400" b="1" dirty="0" smtClean="0">
                <a:latin typeface="Tw Cen MT" panose="020B0602020104020603" pitchFamily="34" charset="0"/>
              </a:rPr>
              <a:t>Correlation: Importance </a:t>
            </a:r>
            <a:r>
              <a:rPr lang="en-US" sz="2400" b="1" dirty="0"/>
              <a:t>of Dissolution in </a:t>
            </a:r>
            <a:r>
              <a:rPr lang="en-US" sz="2400" b="1" dirty="0" smtClean="0"/>
              <a:t>IVIVC </a:t>
            </a:r>
            <a:r>
              <a:rPr lang="en-US" sz="2400" b="1" dirty="0"/>
              <a:t>J-M. </a:t>
            </a:r>
            <a:r>
              <a:rPr lang="en-US" sz="2400" b="1" dirty="0" smtClean="0"/>
              <a:t>Cardot</a:t>
            </a:r>
            <a:r>
              <a:rPr lang="en-US" sz="2400" b="1" dirty="0"/>
              <a:t>,</a:t>
            </a:r>
            <a:r>
              <a:rPr lang="en-US" sz="2400" b="1" dirty="0" smtClean="0"/>
              <a:t>E</a:t>
            </a:r>
            <a:r>
              <a:rPr lang="en-US" sz="2400" b="1" dirty="0"/>
              <a:t>. Beyssac, and M. Alric</a:t>
            </a:r>
            <a:endParaRPr lang="en-US" sz="2400" dirty="0"/>
          </a:p>
          <a:p>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41175887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477962"/>
          </a:xfrm>
        </p:spPr>
        <p:txBody>
          <a:bodyPr>
            <a:normAutofit fontScale="90000"/>
          </a:bodyPr>
          <a:lstStyle/>
          <a:p>
            <a:r>
              <a:rPr lang="en-US" sz="4000" b="1" u="sng" dirty="0"/>
              <a:t>In-vitro-In-vivo Correlation For Modified</a:t>
            </a:r>
            <a:br>
              <a:rPr lang="en-US" sz="4000" b="1" u="sng" dirty="0"/>
            </a:br>
            <a:r>
              <a:rPr lang="en-US" sz="4000" b="1" u="sng" dirty="0"/>
              <a:t>Release Products</a:t>
            </a:r>
            <a:r>
              <a:rPr lang="en-US" dirty="0"/>
              <a:t/>
            </a:r>
            <a:br>
              <a:rPr lang="en-US" dirty="0"/>
            </a:br>
            <a:endParaRPr lang="en-US" dirty="0"/>
          </a:p>
        </p:txBody>
      </p:sp>
      <p:sp>
        <p:nvSpPr>
          <p:cNvPr id="3" name="Content Placeholder 2"/>
          <p:cNvSpPr>
            <a:spLocks noGrp="1"/>
          </p:cNvSpPr>
          <p:nvPr>
            <p:ph idx="1"/>
          </p:nvPr>
        </p:nvSpPr>
        <p:spPr>
          <a:xfrm>
            <a:off x="457200" y="1905000"/>
            <a:ext cx="8229600" cy="4221163"/>
          </a:xfrm>
        </p:spPr>
        <p:txBody>
          <a:bodyPr/>
          <a:lstStyle/>
          <a:p>
            <a:pPr marL="0" indent="0" algn="ctr">
              <a:buNone/>
            </a:pPr>
            <a:r>
              <a:rPr lang="en-US" sz="3200" b="1" u="sng" dirty="0">
                <a:solidFill>
                  <a:srgbClr val="7030A0"/>
                </a:solidFill>
                <a:latin typeface="Tw Cen MT" panose="020B0602020104020603" pitchFamily="34" charset="0"/>
              </a:rPr>
              <a:t>In-Vitro –In-Vivo Correlation:</a:t>
            </a:r>
            <a:endParaRPr lang="en-US" sz="3200" dirty="0">
              <a:solidFill>
                <a:srgbClr val="7030A0"/>
              </a:solidFill>
              <a:latin typeface="Tw Cen MT" panose="020B0602020104020603" pitchFamily="34" charset="0"/>
            </a:endParaRPr>
          </a:p>
          <a:p>
            <a:pPr lvl="0"/>
            <a:r>
              <a:rPr lang="en-US" sz="2400" dirty="0">
                <a:latin typeface="Tw Cen MT" panose="020B0602020104020603" pitchFamily="34" charset="0"/>
              </a:rPr>
              <a:t>Ideally the in-vitro drug release of extended release product should relate to bioavailability of the drug in-vivo, </a:t>
            </a:r>
          </a:p>
          <a:p>
            <a:r>
              <a:rPr lang="en-US" sz="2400" dirty="0">
                <a:latin typeface="Tw Cen MT" panose="020B0602020104020603" pitchFamily="34" charset="0"/>
              </a:rPr>
              <a:t>So that changes in drug dissolution will be correlated directly to changes in drug bioavailability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50</a:t>
            </a:fld>
            <a:endParaRPr lang="en-US" dirty="0"/>
          </a:p>
        </p:txBody>
      </p:sp>
    </p:spTree>
    <p:extLst>
      <p:ext uri="{BB962C8B-B14F-4D97-AF65-F5344CB8AC3E}">
        <p14:creationId xmlns:p14="http://schemas.microsoft.com/office/powerpoint/2010/main" val="22378616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6554867" cy="2057400"/>
          </a:xfrm>
        </p:spPr>
        <p:txBody>
          <a:bodyPr>
            <a:normAutofit/>
          </a:bodyPr>
          <a:lstStyle/>
          <a:p>
            <a:r>
              <a:rPr lang="en-US" b="1" u="sng" dirty="0">
                <a:solidFill>
                  <a:srgbClr val="7030A0"/>
                </a:solidFill>
                <a:latin typeface="Tw Cen MT" panose="020B0602020104020603" pitchFamily="34" charset="0"/>
              </a:rPr>
              <a:t>Importance of In-vitro </a:t>
            </a:r>
            <a:r>
              <a:rPr lang="en-US" b="1" u="sng" dirty="0" smtClean="0">
                <a:solidFill>
                  <a:srgbClr val="7030A0"/>
                </a:solidFill>
                <a:latin typeface="Tw Cen MT" panose="020B0602020104020603" pitchFamily="34" charset="0"/>
              </a:rPr>
              <a:t>Dissolution</a:t>
            </a:r>
            <a:endParaRPr lang="en-US" dirty="0">
              <a:solidFill>
                <a:srgbClr val="7030A0"/>
              </a:solidFill>
              <a:latin typeface="Tw Cen MT" panose="020B0602020104020603" pitchFamily="34" charset="0"/>
            </a:endParaRPr>
          </a:p>
        </p:txBody>
      </p:sp>
      <p:sp>
        <p:nvSpPr>
          <p:cNvPr id="3" name="Content Placeholder 2"/>
          <p:cNvSpPr>
            <a:spLocks noGrp="1"/>
          </p:cNvSpPr>
          <p:nvPr>
            <p:ph idx="1"/>
          </p:nvPr>
        </p:nvSpPr>
        <p:spPr>
          <a:xfrm>
            <a:off x="228600" y="1981200"/>
            <a:ext cx="8763000" cy="4114800"/>
          </a:xfrm>
        </p:spPr>
        <p:txBody>
          <a:bodyPr>
            <a:normAutofit/>
          </a:bodyPr>
          <a:lstStyle/>
          <a:p>
            <a:pPr marL="0" lvl="0" indent="0">
              <a:buNone/>
            </a:pPr>
            <a:endParaRPr lang="en-US" dirty="0" smtClean="0"/>
          </a:p>
          <a:p>
            <a:pPr lvl="0"/>
            <a:r>
              <a:rPr lang="en-US" sz="2400" dirty="0" smtClean="0">
                <a:latin typeface="Tw Cen MT" panose="020B0602020104020603" pitchFamily="34" charset="0"/>
              </a:rPr>
              <a:t>It </a:t>
            </a:r>
            <a:r>
              <a:rPr lang="en-US" sz="2400" dirty="0">
                <a:latin typeface="Tw Cen MT" panose="020B0602020104020603" pitchFamily="34" charset="0"/>
              </a:rPr>
              <a:t>guides formulation and product development.</a:t>
            </a:r>
          </a:p>
          <a:p>
            <a:pPr lvl="0"/>
            <a:endParaRPr lang="en-US" sz="2400" dirty="0" smtClean="0">
              <a:latin typeface="Tw Cen MT" panose="020B0602020104020603" pitchFamily="34" charset="0"/>
            </a:endParaRPr>
          </a:p>
          <a:p>
            <a:pPr lvl="0"/>
            <a:r>
              <a:rPr lang="en-US" sz="2400" dirty="0" smtClean="0">
                <a:latin typeface="Tw Cen MT" panose="020B0602020104020603" pitchFamily="34" charset="0"/>
              </a:rPr>
              <a:t>Dissolution </a:t>
            </a:r>
            <a:r>
              <a:rPr lang="en-US" sz="2400" dirty="0">
                <a:latin typeface="Tw Cen MT" panose="020B0602020104020603" pitchFamily="34" charset="0"/>
              </a:rPr>
              <a:t>studies in early stages allows differentiation between formulation and correlation identified with in-vivo bioavailability data.</a:t>
            </a:r>
          </a:p>
          <a:p>
            <a:pPr marL="0" indent="0">
              <a:buNone/>
            </a:pPr>
            <a:r>
              <a:rPr lang="en-US" sz="2400" dirty="0" smtClean="0">
                <a:latin typeface="Tw Cen MT" panose="020B0602020104020603" pitchFamily="34" charset="0"/>
              </a:rPr>
              <a:t>                                                      </a:t>
            </a:r>
            <a:endParaRPr lang="en-US" sz="2400" dirty="0">
              <a:latin typeface="Tw Cen MT" panose="020B0602020104020603"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dirty="0"/>
          </a:p>
        </p:txBody>
      </p:sp>
    </p:spTree>
    <p:extLst>
      <p:ext uri="{BB962C8B-B14F-4D97-AF65-F5344CB8AC3E}">
        <p14:creationId xmlns:p14="http://schemas.microsoft.com/office/powerpoint/2010/main" val="33113511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6554867" cy="1828800"/>
          </a:xfrm>
        </p:spPr>
        <p:txBody>
          <a:bodyPr>
            <a:normAutofit/>
          </a:bodyPr>
          <a:lstStyle/>
          <a:p>
            <a:r>
              <a:rPr lang="en-US" b="1" u="sng" dirty="0">
                <a:solidFill>
                  <a:srgbClr val="7030A0"/>
                </a:solidFill>
                <a:latin typeface="Tw Cen MT" panose="020B0602020104020603" pitchFamily="34" charset="0"/>
              </a:rPr>
              <a:t>Importance of In-vitro </a:t>
            </a:r>
            <a:r>
              <a:rPr lang="en-US" b="1" u="sng" dirty="0" smtClean="0">
                <a:solidFill>
                  <a:srgbClr val="7030A0"/>
                </a:solidFill>
                <a:latin typeface="Tw Cen MT" panose="020B0602020104020603" pitchFamily="34" charset="0"/>
              </a:rPr>
              <a:t>Dissolution</a:t>
            </a:r>
            <a:endParaRPr lang="en-US" dirty="0">
              <a:solidFill>
                <a:srgbClr val="7030A0"/>
              </a:solidFill>
              <a:latin typeface="Tw Cen MT" panose="020B0602020104020603" pitchFamily="34" charset="0"/>
            </a:endParaRPr>
          </a:p>
        </p:txBody>
      </p:sp>
      <p:sp>
        <p:nvSpPr>
          <p:cNvPr id="3" name="Content Placeholder 2"/>
          <p:cNvSpPr>
            <a:spLocks noGrp="1"/>
          </p:cNvSpPr>
          <p:nvPr>
            <p:ph idx="1"/>
          </p:nvPr>
        </p:nvSpPr>
        <p:spPr>
          <a:xfrm>
            <a:off x="685800" y="2057400"/>
            <a:ext cx="6554867" cy="3767670"/>
          </a:xfrm>
        </p:spPr>
        <p:txBody>
          <a:bodyPr/>
          <a:lstStyle/>
          <a:p>
            <a:pPr lvl="0"/>
            <a:r>
              <a:rPr lang="en-US" sz="2800" dirty="0">
                <a:latin typeface="Tw Cen MT" panose="020B0602020104020603" pitchFamily="34" charset="0"/>
              </a:rPr>
              <a:t>Manufacturing may be treated a component of the overall quality assurance program. </a:t>
            </a:r>
          </a:p>
          <a:p>
            <a:pPr lvl="0"/>
            <a:r>
              <a:rPr lang="en-US" sz="2800" dirty="0">
                <a:latin typeface="Tw Cen MT" panose="020B0602020104020603" pitchFamily="34" charset="0"/>
              </a:rPr>
              <a:t>It is requirement for regulatory approval of marketing for product registered with the FDA and regulatory agencies of other countries</a:t>
            </a:r>
            <a:r>
              <a:rPr lang="en-US" sz="2800" dirty="0"/>
              <a:t>. </a:t>
            </a:r>
          </a:p>
          <a:p>
            <a:pPr marL="0" indent="0">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52</a:t>
            </a:fld>
            <a:endParaRPr lang="en-US" dirty="0"/>
          </a:p>
        </p:txBody>
      </p:sp>
    </p:spTree>
    <p:extLst>
      <p:ext uri="{BB962C8B-B14F-4D97-AF65-F5344CB8AC3E}">
        <p14:creationId xmlns:p14="http://schemas.microsoft.com/office/powerpoint/2010/main" val="201679333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647700"/>
            <a:ext cx="8229600" cy="838200"/>
          </a:xfrm>
        </p:spPr>
        <p:txBody>
          <a:bodyPr>
            <a:normAutofit fontScale="90000"/>
          </a:bodyPr>
          <a:lstStyle/>
          <a:p>
            <a:r>
              <a:rPr lang="en-US" dirty="0"/>
              <a:t> </a:t>
            </a:r>
            <a:br>
              <a:rPr lang="en-US" dirty="0"/>
            </a:br>
            <a:r>
              <a:rPr lang="en-US" sz="4000" b="1" u="sng" dirty="0">
                <a:solidFill>
                  <a:srgbClr val="7030A0"/>
                </a:solidFill>
              </a:rPr>
              <a:t>Applications of </a:t>
            </a:r>
            <a:r>
              <a:rPr lang="en-US" sz="4000" b="1" u="sng" dirty="0" smtClean="0">
                <a:solidFill>
                  <a:srgbClr val="7030A0"/>
                </a:solidFill>
              </a:rPr>
              <a:t>IVIVC</a:t>
            </a:r>
            <a:r>
              <a:rPr lang="en-US" sz="4000" dirty="0"/>
              <a:t/>
            </a:r>
            <a:br>
              <a:rPr lang="en-US" sz="4000" dirty="0"/>
            </a:br>
            <a:endParaRPr lang="en-US" sz="4000" dirty="0"/>
          </a:p>
        </p:txBody>
      </p:sp>
      <p:sp>
        <p:nvSpPr>
          <p:cNvPr id="3" name="Content Placeholder 2"/>
          <p:cNvSpPr>
            <a:spLocks noGrp="1"/>
          </p:cNvSpPr>
          <p:nvPr>
            <p:ph idx="1"/>
          </p:nvPr>
        </p:nvSpPr>
        <p:spPr>
          <a:xfrm>
            <a:off x="228600" y="1066800"/>
            <a:ext cx="8763000" cy="5486400"/>
          </a:xfrm>
        </p:spPr>
        <p:txBody>
          <a:bodyPr>
            <a:normAutofit/>
          </a:bodyPr>
          <a:lstStyle/>
          <a:p>
            <a:pPr marL="0" lvl="0" indent="0">
              <a:buNone/>
            </a:pPr>
            <a:r>
              <a:rPr lang="en-US" b="1" dirty="0" smtClean="0">
                <a:solidFill>
                  <a:srgbClr val="7030A0"/>
                </a:solidFill>
              </a:rPr>
              <a:t>1.</a:t>
            </a:r>
            <a:r>
              <a:rPr lang="en-US" dirty="0" smtClean="0"/>
              <a:t>Dissolution </a:t>
            </a:r>
            <a:r>
              <a:rPr lang="en-US" dirty="0"/>
              <a:t>Test as a</a:t>
            </a:r>
            <a:r>
              <a:rPr lang="en-US" sz="3000" dirty="0"/>
              <a:t> </a:t>
            </a:r>
            <a:r>
              <a:rPr lang="en-US" sz="3000" b="1" dirty="0">
                <a:solidFill>
                  <a:srgbClr val="7030A0"/>
                </a:solidFill>
              </a:rPr>
              <a:t>surrogate</a:t>
            </a:r>
            <a:r>
              <a:rPr lang="en-US" sz="3000" dirty="0"/>
              <a:t> </a:t>
            </a:r>
            <a:r>
              <a:rPr lang="en-US" dirty="0"/>
              <a:t>for human bioequivalence studies </a:t>
            </a:r>
            <a:endParaRPr lang="en-US" dirty="0" smtClean="0"/>
          </a:p>
          <a:p>
            <a:pPr marL="0" lvl="0" indent="0" algn="ctr">
              <a:buNone/>
            </a:pPr>
            <a:r>
              <a:rPr lang="en-US" b="1" dirty="0" smtClean="0">
                <a:solidFill>
                  <a:srgbClr val="7030A0"/>
                </a:solidFill>
              </a:rPr>
              <a:t>2.Manufacturing Control </a:t>
            </a:r>
          </a:p>
          <a:p>
            <a:pPr marL="0" indent="0">
              <a:buNone/>
            </a:pPr>
            <a:r>
              <a:rPr lang="en-US" dirty="0" smtClean="0"/>
              <a:t>Manufacturing </a:t>
            </a:r>
            <a:r>
              <a:rPr lang="en-US" dirty="0"/>
              <a:t>process management (MPM) </a:t>
            </a:r>
            <a:r>
              <a:rPr lang="en-US" dirty="0" smtClean="0"/>
              <a:t>is</a:t>
            </a:r>
          </a:p>
          <a:p>
            <a:pPr marL="0" indent="0">
              <a:buNone/>
            </a:pPr>
            <a:r>
              <a:rPr lang="en-US" dirty="0" smtClean="0"/>
              <a:t>a </a:t>
            </a:r>
            <a:r>
              <a:rPr lang="en-US" dirty="0"/>
              <a:t>collection of technologies and methods </a:t>
            </a:r>
            <a:r>
              <a:rPr lang="en-US" dirty="0" smtClean="0"/>
              <a:t>used to </a:t>
            </a:r>
            <a:r>
              <a:rPr lang="en-US" dirty="0"/>
              <a:t>define how products are to be manufactured</a:t>
            </a:r>
            <a:r>
              <a:rPr lang="en-US" dirty="0" smtClean="0"/>
              <a:t>.</a:t>
            </a:r>
            <a:r>
              <a:rPr lang="en-US" dirty="0"/>
              <a:t> </a:t>
            </a:r>
            <a:endParaRPr lang="en-US" dirty="0" smtClean="0"/>
          </a:p>
          <a:p>
            <a:pPr marL="0" indent="0" algn="ctr">
              <a:buNone/>
            </a:pPr>
            <a:r>
              <a:rPr lang="en-US" b="1" dirty="0" smtClean="0">
                <a:solidFill>
                  <a:srgbClr val="7030A0"/>
                </a:solidFill>
              </a:rPr>
              <a:t>3.IVIVC correlation</a:t>
            </a:r>
          </a:p>
          <a:p>
            <a:pPr marL="0" indent="0">
              <a:buNone/>
            </a:pPr>
            <a:r>
              <a:rPr lang="en-US" dirty="0" smtClean="0"/>
              <a:t>  Justify the ultimate </a:t>
            </a:r>
            <a:r>
              <a:rPr lang="en-US" dirty="0"/>
              <a:t>goal </a:t>
            </a:r>
            <a:r>
              <a:rPr lang="en-US" dirty="0" smtClean="0"/>
              <a:t> to assure </a:t>
            </a:r>
            <a:r>
              <a:rPr lang="en-US" dirty="0"/>
              <a:t>consistent safety and </a:t>
            </a:r>
            <a:r>
              <a:rPr lang="en-US" dirty="0" smtClean="0"/>
              <a:t>efficacy performance </a:t>
            </a:r>
            <a:r>
              <a:rPr lang="en-US" dirty="0"/>
              <a:t>for the marketed product </a:t>
            </a:r>
            <a:r>
              <a:rPr lang="en-US" dirty="0" smtClean="0"/>
              <a:t>relative to </a:t>
            </a:r>
            <a:r>
              <a:rPr lang="en-US" dirty="0"/>
              <a:t>those for the clinical trial formulation. </a:t>
            </a:r>
            <a:endParaRPr lang="en-US" b="1"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53</a:t>
            </a:fld>
            <a:endParaRPr lang="en-US" dirty="0"/>
          </a:p>
        </p:txBody>
      </p:sp>
    </p:spTree>
    <p:extLst>
      <p:ext uri="{BB962C8B-B14F-4D97-AF65-F5344CB8AC3E}">
        <p14:creationId xmlns:p14="http://schemas.microsoft.com/office/powerpoint/2010/main" val="151912835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fontScale="90000"/>
          </a:bodyPr>
          <a:lstStyle/>
          <a:p>
            <a:r>
              <a:rPr lang="en-US" dirty="0"/>
              <a:t/>
            </a:r>
            <a:br>
              <a:rPr lang="en-US" dirty="0"/>
            </a:br>
            <a:endParaRPr lang="en-US" dirty="0"/>
          </a:p>
        </p:txBody>
      </p:sp>
      <p:sp>
        <p:nvSpPr>
          <p:cNvPr id="3" name="Content Placeholder 2"/>
          <p:cNvSpPr>
            <a:spLocks noGrp="1"/>
          </p:cNvSpPr>
          <p:nvPr>
            <p:ph idx="1"/>
          </p:nvPr>
        </p:nvSpPr>
        <p:spPr>
          <a:xfrm>
            <a:off x="228600" y="533400"/>
            <a:ext cx="8763000" cy="5822950"/>
          </a:xfrm>
        </p:spPr>
        <p:txBody>
          <a:bodyPr>
            <a:normAutofit/>
          </a:bodyPr>
          <a:lstStyle/>
          <a:p>
            <a:pPr marL="0" lvl="0" indent="0" algn="ctr">
              <a:buNone/>
            </a:pPr>
            <a:r>
              <a:rPr lang="en-US" sz="2400" b="1" dirty="0" smtClean="0">
                <a:solidFill>
                  <a:srgbClr val="7030A0"/>
                </a:solidFill>
                <a:latin typeface="Tw Cen MT" panose="020B0602020104020603" pitchFamily="34" charset="0"/>
              </a:rPr>
              <a:t>4.Process Change </a:t>
            </a:r>
            <a:r>
              <a:rPr lang="en-US" sz="2400" b="1" dirty="0">
                <a:solidFill>
                  <a:srgbClr val="7030A0"/>
                </a:solidFill>
                <a:latin typeface="Tw Cen MT" panose="020B0602020104020603" pitchFamily="34" charset="0"/>
              </a:rPr>
              <a:t>and Quality </a:t>
            </a:r>
            <a:r>
              <a:rPr lang="en-US" sz="2400" b="1" dirty="0" smtClean="0">
                <a:solidFill>
                  <a:srgbClr val="7030A0"/>
                </a:solidFill>
                <a:latin typeface="Tw Cen MT" panose="020B0602020104020603" pitchFamily="34" charset="0"/>
              </a:rPr>
              <a:t>Assurance</a:t>
            </a:r>
          </a:p>
          <a:p>
            <a:r>
              <a:rPr lang="en-US" sz="2400" dirty="0">
                <a:latin typeface="Tw Cen MT" panose="020B0602020104020603" pitchFamily="34" charset="0"/>
              </a:rPr>
              <a:t>With Level A correlation </a:t>
            </a:r>
            <a:r>
              <a:rPr lang="en-US" sz="2400" dirty="0" smtClean="0">
                <a:latin typeface="Tw Cen MT" panose="020B0602020104020603" pitchFamily="34" charset="0"/>
              </a:rPr>
              <a:t>a bioequivalence </a:t>
            </a:r>
            <a:r>
              <a:rPr lang="en-US" sz="2400" dirty="0">
                <a:latin typeface="Tw Cen MT" panose="020B0602020104020603" pitchFamily="34" charset="0"/>
              </a:rPr>
              <a:t>study should no longer </a:t>
            </a:r>
            <a:r>
              <a:rPr lang="en-US" sz="2400" dirty="0" smtClean="0">
                <a:latin typeface="Tw Cen MT" panose="020B0602020104020603" pitchFamily="34" charset="0"/>
              </a:rPr>
              <a:t>be necessary</a:t>
            </a:r>
            <a:r>
              <a:rPr lang="en-US" sz="2400" dirty="0">
                <a:latin typeface="Tw Cen MT" panose="020B0602020104020603" pitchFamily="34" charset="0"/>
              </a:rPr>
              <a:t>. In such cases, the scientists </a:t>
            </a:r>
            <a:r>
              <a:rPr lang="en-US" sz="2400" dirty="0" smtClean="0">
                <a:latin typeface="Tw Cen MT" panose="020B0602020104020603" pitchFamily="34" charset="0"/>
              </a:rPr>
              <a:t>and regulatory </a:t>
            </a:r>
            <a:r>
              <a:rPr lang="en-US" sz="2400" dirty="0">
                <a:latin typeface="Tw Cen MT" panose="020B0602020104020603" pitchFamily="34" charset="0"/>
              </a:rPr>
              <a:t>agencies may consider a </a:t>
            </a:r>
            <a:r>
              <a:rPr lang="en-US" sz="2400" dirty="0" smtClean="0">
                <a:latin typeface="Tw Cen MT" panose="020B0602020104020603" pitchFamily="34" charset="0"/>
              </a:rPr>
              <a:t>pilot pharmacokinetic </a:t>
            </a:r>
            <a:r>
              <a:rPr lang="en-US" sz="2400" dirty="0">
                <a:latin typeface="Tw Cen MT" panose="020B0602020104020603" pitchFamily="34" charset="0"/>
              </a:rPr>
              <a:t>study as an assurance that </a:t>
            </a:r>
            <a:r>
              <a:rPr lang="en-US" sz="2400" dirty="0" smtClean="0">
                <a:latin typeface="Tw Cen MT" panose="020B0602020104020603" pitchFamily="34" charset="0"/>
              </a:rPr>
              <a:t>the new </a:t>
            </a:r>
            <a:r>
              <a:rPr lang="en-US" sz="2400" dirty="0">
                <a:latin typeface="Tw Cen MT" panose="020B0602020104020603" pitchFamily="34" charset="0"/>
              </a:rPr>
              <a:t>excipient does not inadvertently affect </a:t>
            </a:r>
            <a:r>
              <a:rPr lang="en-US" sz="2400" dirty="0" smtClean="0">
                <a:latin typeface="Tw Cen MT" panose="020B0602020104020603" pitchFamily="34" charset="0"/>
              </a:rPr>
              <a:t>the absorption</a:t>
            </a:r>
            <a:endParaRPr lang="en-US" sz="2400" b="1" dirty="0">
              <a:solidFill>
                <a:srgbClr val="FF0000"/>
              </a:solidFill>
              <a:latin typeface="Tw Cen MT" panose="020B0602020104020603" pitchFamily="34" charset="0"/>
            </a:endParaRPr>
          </a:p>
          <a:p>
            <a:pPr marL="0" lvl="0" indent="0">
              <a:buNone/>
            </a:pPr>
            <a:r>
              <a:rPr lang="en-US" sz="2400" b="1" dirty="0" smtClean="0">
                <a:solidFill>
                  <a:srgbClr val="FF0000"/>
                </a:solidFill>
              </a:rPr>
              <a:t>              </a:t>
            </a:r>
            <a:r>
              <a:rPr lang="en-US" sz="2400" b="1" dirty="0" smtClean="0">
                <a:solidFill>
                  <a:srgbClr val="FF0000"/>
                </a:solidFill>
                <a:latin typeface="Tw Cen MT" panose="020B0602020104020603" pitchFamily="34" charset="0"/>
              </a:rPr>
              <a:t>    </a:t>
            </a:r>
            <a:r>
              <a:rPr lang="en-US" sz="2400" b="1" dirty="0" smtClean="0">
                <a:solidFill>
                  <a:srgbClr val="7030A0"/>
                </a:solidFill>
                <a:latin typeface="Tw Cen MT" panose="020B0602020104020603" pitchFamily="34" charset="0"/>
              </a:rPr>
              <a:t>5.Dissolution/Release </a:t>
            </a:r>
            <a:r>
              <a:rPr lang="en-US" sz="2400" b="1" dirty="0">
                <a:solidFill>
                  <a:srgbClr val="7030A0"/>
                </a:solidFill>
                <a:latin typeface="Tw Cen MT" panose="020B0602020104020603" pitchFamily="34" charset="0"/>
              </a:rPr>
              <a:t>Rate Specifications</a:t>
            </a:r>
          </a:p>
          <a:p>
            <a:pPr marL="0" lvl="0" indent="0">
              <a:buNone/>
            </a:pPr>
            <a:r>
              <a:rPr lang="en-US" sz="2400" b="1" dirty="0">
                <a:solidFill>
                  <a:srgbClr val="FF0000"/>
                </a:solidFill>
                <a:latin typeface="Tw Cen MT" panose="020B0602020104020603" pitchFamily="34" charset="0"/>
              </a:rPr>
              <a:t> </a:t>
            </a:r>
            <a:r>
              <a:rPr lang="en-US" sz="2400" b="1" dirty="0" smtClean="0">
                <a:solidFill>
                  <a:srgbClr val="FF0000"/>
                </a:solidFill>
                <a:latin typeface="Tw Cen MT" panose="020B0602020104020603" pitchFamily="34" charset="0"/>
              </a:rPr>
              <a:t>              </a:t>
            </a:r>
            <a:r>
              <a:rPr lang="en-US" sz="2400" b="1" dirty="0" smtClean="0">
                <a:solidFill>
                  <a:srgbClr val="7030A0"/>
                </a:solidFill>
                <a:latin typeface="Tw Cen MT" panose="020B0602020104020603" pitchFamily="34" charset="0"/>
              </a:rPr>
              <a:t>    6.Early </a:t>
            </a:r>
            <a:r>
              <a:rPr lang="en-US" sz="2400" b="1" dirty="0">
                <a:solidFill>
                  <a:srgbClr val="7030A0"/>
                </a:solidFill>
                <a:latin typeface="Tw Cen MT" panose="020B0602020104020603" pitchFamily="34" charset="0"/>
              </a:rPr>
              <a:t>development of Drug Product </a:t>
            </a:r>
            <a:r>
              <a:rPr lang="en-US" sz="2400" b="1" dirty="0" smtClean="0">
                <a:solidFill>
                  <a:srgbClr val="7030A0"/>
                </a:solidFill>
                <a:latin typeface="Tw Cen MT" panose="020B0602020104020603" pitchFamily="34" charset="0"/>
              </a:rPr>
              <a:t>and         Optimization</a:t>
            </a:r>
            <a:endParaRPr lang="en-US" sz="2400" b="1" dirty="0">
              <a:solidFill>
                <a:srgbClr val="7030A0"/>
              </a:solidFill>
              <a:latin typeface="Tw Cen MT" panose="020B0602020104020603" pitchFamily="34" charset="0"/>
            </a:endParaRPr>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54</a:t>
            </a:fld>
            <a:endParaRPr lang="en-US" dirty="0"/>
          </a:p>
        </p:txBody>
      </p:sp>
    </p:spTree>
    <p:extLst>
      <p:ext uri="{BB962C8B-B14F-4D97-AF65-F5344CB8AC3E}">
        <p14:creationId xmlns:p14="http://schemas.microsoft.com/office/powerpoint/2010/main" val="19726732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57200"/>
            <a:ext cx="8839200" cy="5638800"/>
          </a:xfrm>
        </p:spPr>
        <p:txBody>
          <a:bodyPr/>
          <a:lstStyle/>
          <a:p>
            <a:r>
              <a:rPr lang="en-US" sz="3200" dirty="0" smtClean="0">
                <a:latin typeface="Tw Cen MT" panose="020B0602020104020603" pitchFamily="34" charset="0"/>
              </a:rPr>
              <a:t>In </a:t>
            </a:r>
            <a:r>
              <a:rPr lang="en-US" sz="3200" dirty="0">
                <a:latin typeface="Tw Cen MT" panose="020B0602020104020603" pitchFamily="34" charset="0"/>
              </a:rPr>
              <a:t>the early stages of drug product development drug products </a:t>
            </a:r>
            <a:r>
              <a:rPr lang="en-US" sz="3200" dirty="0" smtClean="0">
                <a:latin typeface="Tw Cen MT" panose="020B0602020104020603" pitchFamily="34" charset="0"/>
              </a:rPr>
              <a:t>are characterized </a:t>
            </a:r>
            <a:r>
              <a:rPr lang="en-US" sz="3200" dirty="0">
                <a:latin typeface="Tw Cen MT" panose="020B0602020104020603" pitchFamily="34" charset="0"/>
              </a:rPr>
              <a:t>by some </a:t>
            </a:r>
            <a:r>
              <a:rPr lang="en-US" sz="3200" i="1" dirty="0">
                <a:latin typeface="Tw Cen MT" panose="020B0602020104020603" pitchFamily="34" charset="0"/>
              </a:rPr>
              <a:t>in vitro systems and some in vivo studies </a:t>
            </a:r>
            <a:r>
              <a:rPr lang="en-US" sz="3200" i="1" dirty="0" smtClean="0">
                <a:latin typeface="Tw Cen MT" panose="020B0602020104020603" pitchFamily="34" charset="0"/>
              </a:rPr>
              <a:t>in </a:t>
            </a:r>
            <a:r>
              <a:rPr lang="en-US" sz="3200" dirty="0" smtClean="0">
                <a:latin typeface="Tw Cen MT" panose="020B0602020104020603" pitchFamily="34" charset="0"/>
              </a:rPr>
              <a:t>animal </a:t>
            </a:r>
            <a:r>
              <a:rPr lang="en-US" sz="3200" dirty="0">
                <a:latin typeface="Tw Cen MT" panose="020B0602020104020603" pitchFamily="34" charset="0"/>
              </a:rPr>
              <a:t>models to find out toxicity and efficacy issues</a:t>
            </a:r>
            <a:endParaRPr lang="en-US" sz="3200" b="1" dirty="0">
              <a:latin typeface="Tw Cen MT" panose="020B0602020104020603" pitchFamily="34"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dirty="0"/>
          </a:p>
        </p:txBody>
      </p:sp>
    </p:spTree>
    <p:extLst>
      <p:ext uri="{BB962C8B-B14F-4D97-AF65-F5344CB8AC3E}">
        <p14:creationId xmlns:p14="http://schemas.microsoft.com/office/powerpoint/2010/main" val="303162956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686800" cy="5715000"/>
          </a:xfrm>
        </p:spPr>
        <p:txBody>
          <a:bodyPr>
            <a:normAutofit/>
          </a:bodyPr>
          <a:lstStyle/>
          <a:p>
            <a:pPr marL="0" indent="0">
              <a:buNone/>
            </a:pPr>
            <a:r>
              <a:rPr lang="en-US" sz="2800" b="1" dirty="0" smtClean="0">
                <a:solidFill>
                  <a:srgbClr val="7030A0"/>
                </a:solidFill>
              </a:rPr>
              <a:t>7.Bio waiver </a:t>
            </a:r>
            <a:r>
              <a:rPr lang="en-US" sz="2800" b="1" dirty="0">
                <a:solidFill>
                  <a:srgbClr val="7030A0"/>
                </a:solidFill>
              </a:rPr>
              <a:t>for Minor Formulation and Process </a:t>
            </a:r>
            <a:r>
              <a:rPr lang="en-US" sz="2800" b="1" dirty="0" smtClean="0">
                <a:solidFill>
                  <a:srgbClr val="7030A0"/>
                </a:solidFill>
              </a:rPr>
              <a:t>Changes</a:t>
            </a:r>
          </a:p>
          <a:p>
            <a:r>
              <a:rPr lang="en-US" sz="2800" dirty="0" smtClean="0">
                <a:latin typeface="Tw Cen MT" panose="020B0602020104020603" pitchFamily="34" charset="0"/>
              </a:rPr>
              <a:t>IVIVC </a:t>
            </a:r>
            <a:r>
              <a:rPr lang="en-US" sz="2800" dirty="0">
                <a:latin typeface="Tw Cen MT" panose="020B0602020104020603" pitchFamily="34" charset="0"/>
              </a:rPr>
              <a:t>justify minor </a:t>
            </a:r>
            <a:r>
              <a:rPr lang="en-US" sz="2800" dirty="0" smtClean="0">
                <a:latin typeface="Tw Cen MT" panose="020B0602020104020603" pitchFamily="34" charset="0"/>
              </a:rPr>
              <a:t>formulation and </a:t>
            </a:r>
            <a:r>
              <a:rPr lang="en-US" sz="2800" dirty="0">
                <a:latin typeface="Tw Cen MT" panose="020B0602020104020603" pitchFamily="34" charset="0"/>
              </a:rPr>
              <a:t>process </a:t>
            </a:r>
            <a:r>
              <a:rPr lang="en-US" sz="2800" dirty="0" smtClean="0">
                <a:latin typeface="Tw Cen MT" panose="020B0602020104020603" pitchFamily="34" charset="0"/>
              </a:rPr>
              <a:t>changes The </a:t>
            </a:r>
            <a:r>
              <a:rPr lang="en-US" sz="2800" dirty="0">
                <a:latin typeface="Tw Cen MT" panose="020B0602020104020603" pitchFamily="34" charset="0"/>
              </a:rPr>
              <a:t>changes may include minor change </a:t>
            </a:r>
            <a:r>
              <a:rPr lang="en-US" sz="2800" dirty="0" smtClean="0">
                <a:latin typeface="Tw Cen MT" panose="020B0602020104020603" pitchFamily="34" charset="0"/>
              </a:rPr>
              <a:t>in shape</a:t>
            </a:r>
            <a:r>
              <a:rPr lang="en-US" sz="2800" dirty="0">
                <a:latin typeface="Tw Cen MT" panose="020B0602020104020603" pitchFamily="34" charset="0"/>
              </a:rPr>
              <a:t>, size, amount and composition of materials, </a:t>
            </a:r>
            <a:r>
              <a:rPr lang="en-US" sz="2800" dirty="0" smtClean="0">
                <a:latin typeface="Tw Cen MT" panose="020B0602020104020603" pitchFamily="34" charset="0"/>
              </a:rPr>
              <a:t>colors, flavors, procedure</a:t>
            </a:r>
            <a:r>
              <a:rPr lang="en-US" sz="2800" dirty="0">
                <a:latin typeface="Tw Cen MT" panose="020B0602020104020603" pitchFamily="34" charset="0"/>
              </a:rPr>
              <a:t>, and coating, source of inactive and active </a:t>
            </a:r>
            <a:r>
              <a:rPr lang="en-US" sz="2800" dirty="0" smtClean="0">
                <a:latin typeface="Tw Cen MT" panose="020B0602020104020603" pitchFamily="34" charset="0"/>
              </a:rPr>
              <a:t>ingredients, equipment </a:t>
            </a:r>
            <a:r>
              <a:rPr lang="en-US" sz="2800" dirty="0">
                <a:latin typeface="Tw Cen MT" panose="020B0602020104020603" pitchFamily="34" charset="0"/>
              </a:rPr>
              <a:t>or site of manufacturing</a:t>
            </a:r>
            <a:endParaRPr lang="en-US" sz="2800" b="1" dirty="0">
              <a:solidFill>
                <a:srgbClr val="FF0000"/>
              </a:solidFill>
              <a:latin typeface="Tw Cen MT" panose="020B0602020104020603" pitchFamily="34" charset="0"/>
            </a:endParaRPr>
          </a:p>
          <a:p>
            <a:endParaRPr lang="en-US" dirty="0">
              <a:latin typeface="Tw Cen MT" panose="020B0602020104020603"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56</a:t>
            </a:fld>
            <a:endParaRPr lang="en-US" dirty="0"/>
          </a:p>
        </p:txBody>
      </p:sp>
    </p:spTree>
    <p:extLst>
      <p:ext uri="{BB962C8B-B14F-4D97-AF65-F5344CB8AC3E}">
        <p14:creationId xmlns:p14="http://schemas.microsoft.com/office/powerpoint/2010/main" val="22410226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57</a:t>
            </a:fld>
            <a:endParaRPr lang="en-US" dirty="0"/>
          </a:p>
        </p:txBody>
      </p:sp>
      <p:pic>
        <p:nvPicPr>
          <p:cNvPr id="3" name="Picture 2"/>
          <p:cNvPicPr>
            <a:picLocks noChangeAspect="1"/>
          </p:cNvPicPr>
          <p:nvPr/>
        </p:nvPicPr>
        <p:blipFill>
          <a:blip r:embed="rId2"/>
          <a:stretch>
            <a:fillRect/>
          </a:stretch>
        </p:blipFill>
        <p:spPr>
          <a:xfrm>
            <a:off x="1752600" y="609600"/>
            <a:ext cx="5638800" cy="5638800"/>
          </a:xfrm>
          <a:prstGeom prst="rect">
            <a:avLst/>
          </a:prstGeom>
        </p:spPr>
      </p:pic>
    </p:spTree>
    <p:extLst>
      <p:ext uri="{BB962C8B-B14F-4D97-AF65-F5344CB8AC3E}">
        <p14:creationId xmlns:p14="http://schemas.microsoft.com/office/powerpoint/2010/main" val="4239316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1" y="-762000"/>
            <a:ext cx="6324600" cy="4343400"/>
          </a:xfrm>
        </p:spPr>
        <p:txBody>
          <a:bodyPr>
            <a:normAutofit/>
          </a:bodyPr>
          <a:lstStyle/>
          <a:p>
            <a:r>
              <a:rPr lang="en-US" sz="3600" b="1" u="sng" dirty="0" smtClean="0">
                <a:solidFill>
                  <a:srgbClr val="7030A0"/>
                </a:solidFill>
              </a:rPr>
              <a:t>Introduction</a:t>
            </a:r>
            <a:endParaRPr lang="en-US" sz="3600" b="1" u="sng" dirty="0">
              <a:solidFill>
                <a:srgbClr val="7030A0"/>
              </a:solidFill>
            </a:endParaRPr>
          </a:p>
        </p:txBody>
      </p:sp>
      <p:sp>
        <p:nvSpPr>
          <p:cNvPr id="3" name="Content Placeholder 2"/>
          <p:cNvSpPr>
            <a:spLocks noGrp="1"/>
          </p:cNvSpPr>
          <p:nvPr>
            <p:ph idx="1"/>
          </p:nvPr>
        </p:nvSpPr>
        <p:spPr>
          <a:xfrm>
            <a:off x="152400" y="1600201"/>
            <a:ext cx="8915400" cy="3352800"/>
          </a:xfrm>
        </p:spPr>
        <p:txBody>
          <a:bodyPr>
            <a:normAutofit/>
          </a:bodyPr>
          <a:lstStyle/>
          <a:p>
            <a:pPr>
              <a:buFont typeface="Wingdings" panose="05000000000000000000" pitchFamily="2" charset="2"/>
              <a:buChar char="ü"/>
            </a:pPr>
            <a:r>
              <a:rPr lang="en-US" sz="2800" dirty="0" smtClean="0">
                <a:latin typeface="Tw Cen MT" panose="020B0602020104020603" pitchFamily="34" charset="0"/>
              </a:rPr>
              <a:t>During development of pharmaceutical formulations, it is necessary that the correct concentration of drug reaches the desired site of action.</a:t>
            </a:r>
          </a:p>
          <a:p>
            <a:pPr>
              <a:buFont typeface="Wingdings" panose="05000000000000000000" pitchFamily="2" charset="2"/>
              <a:buChar char="ü"/>
            </a:pPr>
            <a:r>
              <a:rPr lang="en-US" sz="2800" dirty="0" smtClean="0">
                <a:latin typeface="Tw Cen MT" panose="020B0602020104020603" pitchFamily="34" charset="0"/>
              </a:rPr>
              <a:t>Drug absorption is estimated in vivo, that is the body, particularly in plasma.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803332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381000"/>
            <a:ext cx="8763000" cy="6142672"/>
          </a:xfrm>
        </p:spPr>
        <p:txBody>
          <a:bodyPr/>
          <a:lstStyle/>
          <a:p>
            <a:pPr marL="0" indent="0">
              <a:buNone/>
            </a:pPr>
            <a:r>
              <a:rPr lang="en-US" sz="2800" dirty="0" smtClean="0">
                <a:latin typeface="Tw Cen MT" panose="020B0602020104020603" pitchFamily="34" charset="0"/>
              </a:rPr>
              <a:t>Typically, the key variables for in vivo is plasma concentration times profiles of active pharmaceutical ingredients(drug) after an oral administration. Hence </a:t>
            </a:r>
          </a:p>
          <a:p>
            <a:pPr marL="0" indent="0">
              <a:buNone/>
            </a:pPr>
            <a:r>
              <a:rPr lang="en-GB" sz="4000" b="1" u="sng" dirty="0" smtClean="0">
                <a:solidFill>
                  <a:srgbClr val="7030A0"/>
                </a:solidFill>
                <a:latin typeface="Tw Cen MT" panose="020B0602020104020603" pitchFamily="34" charset="0"/>
              </a:rPr>
              <a:t>In vivo </a:t>
            </a:r>
            <a:r>
              <a:rPr lang="en-GB" sz="4000" b="1" u="sng" dirty="0">
                <a:solidFill>
                  <a:srgbClr val="7030A0"/>
                </a:solidFill>
                <a:latin typeface="Tw Cen MT" panose="020B0602020104020603" pitchFamily="34" charset="0"/>
              </a:rPr>
              <a:t>methods:</a:t>
            </a:r>
            <a:endParaRPr lang="en-US" sz="4000" dirty="0">
              <a:solidFill>
                <a:srgbClr val="7030A0"/>
              </a:solidFill>
              <a:latin typeface="Tw Cen MT" panose="020B0602020104020603" pitchFamily="34" charset="0"/>
            </a:endParaRPr>
          </a:p>
          <a:p>
            <a:pPr marL="0" lvl="0" indent="0">
              <a:buNone/>
            </a:pPr>
            <a:endParaRPr lang="en-US" sz="2800" dirty="0" smtClean="0">
              <a:latin typeface="Tw Cen MT" panose="020B0602020104020603" pitchFamily="34" charset="0"/>
            </a:endParaRPr>
          </a:p>
          <a:p>
            <a:pPr marL="0" lvl="0" indent="0">
              <a:buNone/>
            </a:pPr>
            <a:r>
              <a:rPr lang="en-US" sz="2800" dirty="0" smtClean="0">
                <a:latin typeface="Tw Cen MT" panose="020B0602020104020603" pitchFamily="34" charset="0"/>
              </a:rPr>
              <a:t>Complex </a:t>
            </a:r>
            <a:r>
              <a:rPr lang="en-US" sz="2800" dirty="0">
                <a:latin typeface="Tw Cen MT" panose="020B0602020104020603" pitchFamily="34" charset="0"/>
              </a:rPr>
              <a:t>studies involving human subjects or laboratory animals</a:t>
            </a:r>
            <a:r>
              <a:rPr lang="en-US" sz="2800" dirty="0"/>
              <a:t>.</a:t>
            </a:r>
          </a:p>
          <a:p>
            <a:pPr>
              <a:buFont typeface="Wingdings" panose="05000000000000000000" pitchFamily="2" charset="2"/>
              <a:buChar char="ü"/>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206817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8799" y="228600"/>
            <a:ext cx="6554867" cy="1524000"/>
          </a:xfrm>
        </p:spPr>
        <p:txBody>
          <a:bodyPr>
            <a:normAutofit fontScale="90000"/>
          </a:bodyPr>
          <a:lstStyle/>
          <a:p>
            <a:r>
              <a:rPr lang="en-US" b="1" i="1" u="sng" dirty="0" smtClean="0">
                <a:solidFill>
                  <a:srgbClr val="7030A0"/>
                </a:solidFill>
              </a:rPr>
              <a:t/>
            </a:r>
            <a:br>
              <a:rPr lang="en-US" b="1" i="1" u="sng" dirty="0" smtClean="0">
                <a:solidFill>
                  <a:srgbClr val="7030A0"/>
                </a:solidFill>
              </a:rPr>
            </a:br>
            <a:r>
              <a:rPr lang="en-US" b="1" i="1" u="sng" dirty="0" smtClean="0">
                <a:solidFill>
                  <a:srgbClr val="7030A0"/>
                </a:solidFill>
              </a:rPr>
              <a:t>In vivo </a:t>
            </a:r>
            <a:r>
              <a:rPr lang="en-US" b="1" i="1" u="sng" dirty="0">
                <a:solidFill>
                  <a:srgbClr val="7030A0"/>
                </a:solidFill>
              </a:rPr>
              <a:t>phenomena after administration </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55733" y="2057400"/>
            <a:ext cx="8001000"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178292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52400" y="533400"/>
            <a:ext cx="8763000" cy="5592763"/>
          </a:xfrm>
        </p:spPr>
        <p:txBody>
          <a:bodyPr/>
          <a:lstStyle/>
          <a:p>
            <a:pPr marL="0" indent="0" algn="ctr">
              <a:buNone/>
            </a:pPr>
            <a:r>
              <a:rPr lang="en-GB" sz="4800" b="1" u="sng" dirty="0" smtClean="0">
                <a:solidFill>
                  <a:srgbClr val="7030A0"/>
                </a:solidFill>
                <a:latin typeface="Tw Cen MT" panose="020B0602020104020603" pitchFamily="34" charset="0"/>
              </a:rPr>
              <a:t>In vitro methods</a:t>
            </a:r>
          </a:p>
          <a:p>
            <a:pPr marL="0" indent="0" algn="ctr">
              <a:buNone/>
            </a:pPr>
            <a:endParaRPr lang="en-GB" sz="2800" b="1" u="sng" dirty="0" smtClean="0">
              <a:solidFill>
                <a:srgbClr val="FF0000"/>
              </a:solidFill>
              <a:latin typeface="Tw Cen MT" panose="020B0602020104020603" pitchFamily="34" charset="0"/>
            </a:endParaRPr>
          </a:p>
          <a:p>
            <a:pPr>
              <a:buFont typeface="Wingdings" panose="05000000000000000000" pitchFamily="2" charset="2"/>
              <a:buChar char="Ø"/>
            </a:pPr>
            <a:r>
              <a:rPr lang="en-US" sz="2800" dirty="0" smtClean="0">
                <a:latin typeface="Tw Cen MT" panose="020B0602020104020603" pitchFamily="34" charset="0"/>
              </a:rPr>
              <a:t>In vitro means literally “Within Glass” and addresses a biological process made to occur in a laboratory. </a:t>
            </a:r>
          </a:p>
          <a:p>
            <a:pPr>
              <a:buFont typeface="Wingdings" panose="05000000000000000000" pitchFamily="2" charset="2"/>
              <a:buChar char="Ø"/>
            </a:pPr>
            <a:r>
              <a:rPr lang="en-US" sz="2800" dirty="0" smtClean="0">
                <a:latin typeface="Tw Cen MT" panose="020B0602020104020603" pitchFamily="34" charset="0"/>
              </a:rPr>
              <a:t>It refers to the technique of performing a given procedure in a controlled environment outside of a human body.</a:t>
            </a:r>
            <a:endParaRPr lang="en-US" sz="2800" dirty="0">
              <a:latin typeface="Tw Cen MT" panose="020B0602020104020603"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17057307"/>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979</TotalTime>
  <Words>2263</Words>
  <Application>Microsoft Macintosh PowerPoint</Application>
  <PresentationFormat>On-screen Show (4:3)</PresentationFormat>
  <Paragraphs>284</Paragraphs>
  <Slides>57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57</vt:i4>
      </vt:variant>
    </vt:vector>
  </HeadingPairs>
  <TitlesOfParts>
    <vt:vector size="66" baseType="lpstr">
      <vt:lpstr>Andalus</vt:lpstr>
      <vt:lpstr>Arial Rounded MT Bold</vt:lpstr>
      <vt:lpstr>Calibri</vt:lpstr>
      <vt:lpstr>Century Gothic</vt:lpstr>
      <vt:lpstr>Times New Roman</vt:lpstr>
      <vt:lpstr>Tw Cen MT</vt:lpstr>
      <vt:lpstr>Wingdings</vt:lpstr>
      <vt:lpstr>Wingdings 3</vt:lpstr>
      <vt:lpstr>Slice</vt:lpstr>
      <vt:lpstr>PowerPoint Presentation</vt:lpstr>
      <vt:lpstr>  </vt:lpstr>
      <vt:lpstr>Contents </vt:lpstr>
      <vt:lpstr>PowerPoint Presentation</vt:lpstr>
      <vt:lpstr>Declaration </vt:lpstr>
      <vt:lpstr>Introduction</vt:lpstr>
      <vt:lpstr>PowerPoint Presentation</vt:lpstr>
      <vt:lpstr> In vivo phenomena after administration </vt:lpstr>
      <vt:lpstr>PowerPoint Presentation</vt:lpstr>
      <vt:lpstr>PowerPoint Presentation</vt:lpstr>
      <vt:lpstr>PowerPoint Presentation</vt:lpstr>
      <vt:lpstr>PowerPoint Presentation</vt:lpstr>
      <vt:lpstr>PowerPoint Presentation</vt:lpstr>
      <vt:lpstr>Need for IVIVC</vt:lpstr>
      <vt:lpstr>PowerPoint Presentation</vt:lpstr>
      <vt:lpstr>Developing the correlation</vt:lpstr>
      <vt:lpstr>PowerPoint Presentation</vt:lpstr>
      <vt:lpstr>Factors Affecting IVIVC</vt:lpstr>
      <vt:lpstr>Parameters of In vivo and In vitro studies</vt:lpstr>
      <vt:lpstr>IVIVC CORRELATION LEVELS</vt:lpstr>
      <vt:lpstr>IVIVC CORRELATION LEVELS</vt:lpstr>
      <vt:lpstr>IVIVC CORRELATION LEVELS</vt:lpstr>
      <vt:lpstr>IVIVC CORRELATION LEVELS</vt:lpstr>
      <vt:lpstr>PowerPoint Presentation</vt:lpstr>
      <vt:lpstr>PowerPoint Presentation</vt:lpstr>
      <vt:lpstr> Level A Correlation (Estimation) </vt:lpstr>
      <vt:lpstr> Level A Correlation (Estimation) </vt:lpstr>
      <vt:lpstr>PowerPoint Presentation</vt:lpstr>
      <vt:lpstr> level B Correlation</vt:lpstr>
      <vt:lpstr> </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  Level D Correlation </vt:lpstr>
      <vt:lpstr>IVIVC CORRELATION LEVELS FDA Recommendations</vt:lpstr>
      <vt:lpstr>Scheme of IVIVC</vt:lpstr>
      <vt:lpstr>Biopharmaceutical Classification System</vt:lpstr>
      <vt:lpstr>Class 1</vt:lpstr>
      <vt:lpstr>Class 2</vt:lpstr>
      <vt:lpstr> Class 3 </vt:lpstr>
      <vt:lpstr>Class 4 </vt:lpstr>
      <vt:lpstr>Drugs in different classes</vt:lpstr>
      <vt:lpstr>Biopharmaceutical Classification System</vt:lpstr>
      <vt:lpstr>In-vitro-In-vivo Correlation For Modified Release Products </vt:lpstr>
      <vt:lpstr>In-vitro-In-vivo Correlation For Modified Release Products </vt:lpstr>
      <vt:lpstr>Importance of In-vitro Dissolution</vt:lpstr>
      <vt:lpstr>Importance of In-vitro Dissolution</vt:lpstr>
      <vt:lpstr>  Applications of IVIVC </vt:lpstr>
      <vt:lpstr> </vt:lpstr>
      <vt:lpstr>PowerPoint Presentation</vt:lpstr>
      <vt:lpstr>PowerPoint Presentation</vt:lpstr>
      <vt:lpstr>PowerPoint Presentation</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ReorientedPharmacist</dc:creator>
  <cp:lastModifiedBy>Microsoft Office User</cp:lastModifiedBy>
  <cp:revision>119</cp:revision>
  <dcterms:created xsi:type="dcterms:W3CDTF">2006-08-16T00:00:00Z</dcterms:created>
  <dcterms:modified xsi:type="dcterms:W3CDTF">2020-03-31T13:48:46Z</dcterms:modified>
</cp:coreProperties>
</file>